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86" r:id="rId2"/>
    <p:sldId id="257" r:id="rId3"/>
    <p:sldId id="258" r:id="rId4"/>
    <p:sldId id="289" r:id="rId5"/>
    <p:sldId id="295" r:id="rId6"/>
    <p:sldId id="262" r:id="rId7"/>
    <p:sldId id="284" r:id="rId8"/>
    <p:sldId id="269" r:id="rId9"/>
    <p:sldId id="281" r:id="rId10"/>
    <p:sldId id="282" r:id="rId11"/>
    <p:sldId id="290" r:id="rId12"/>
    <p:sldId id="293" r:id="rId13"/>
    <p:sldId id="271" r:id="rId14"/>
    <p:sldId id="275" r:id="rId15"/>
    <p:sldId id="287" r:id="rId16"/>
    <p:sldId id="274" r:id="rId17"/>
    <p:sldId id="268" r:id="rId18"/>
    <p:sldId id="291" r:id="rId19"/>
    <p:sldId id="292" r:id="rId20"/>
    <p:sldId id="283" r:id="rId21"/>
    <p:sldId id="273" r:id="rId22"/>
    <p:sldId id="296" r:id="rId23"/>
    <p:sldId id="297" r:id="rId24"/>
    <p:sldId id="259" r:id="rId25"/>
    <p:sldId id="298" r:id="rId26"/>
  </p:sldIdLst>
  <p:sldSz cx="12192000" cy="6858000"/>
  <p:notesSz cx="6858000" cy="9144000"/>
  <p:embeddedFontLst>
    <p:embeddedFont>
      <p:font typeface="Arial Narrow" panose="020B060602020203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7">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GBa3eEWCxWu3D9U/cJQ+yTdiJo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mon Pettitt"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11CAED-E986-4946-B86E-88CA853B45F0}">
  <a:tblStyle styleId="{D211CAED-E986-4946-B86E-88CA853B45F0}"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FDE038A0-2776-4924-BCF6-CA2B5CE84D9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23" autoAdjust="0"/>
  </p:normalViewPr>
  <p:slideViewPr>
    <p:cSldViewPr snapToGrid="0">
      <p:cViewPr varScale="1">
        <p:scale>
          <a:sx n="68" d="100"/>
          <a:sy n="68" d="100"/>
        </p:scale>
        <p:origin x="1386" y="54"/>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customschemas.google.com/relationships/presentationmetadata" Target="meta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Tong" userId="24a4b8ab-c59a-4952-8606-d19bfcd24251" providerId="ADAL" clId="{E685A804-BD42-4E45-84C1-58F78596B590}"/>
    <pc:docChg chg="undo custSel addSld modSld">
      <pc:chgData name="Liang Tong" userId="24a4b8ab-c59a-4952-8606-d19bfcd24251" providerId="ADAL" clId="{E685A804-BD42-4E45-84C1-58F78596B590}" dt="2022-05-12T08:53:55.446" v="302"/>
      <pc:docMkLst>
        <pc:docMk/>
      </pc:docMkLst>
      <pc:sldChg chg="modNotesTx">
        <pc:chgData name="Liang Tong" userId="24a4b8ab-c59a-4952-8606-d19bfcd24251" providerId="ADAL" clId="{E685A804-BD42-4E45-84C1-58F78596B590}" dt="2022-05-12T06:52:56.351" v="227" actId="20577"/>
        <pc:sldMkLst>
          <pc:docMk/>
          <pc:sldMk cId="0" sldId="257"/>
        </pc:sldMkLst>
      </pc:sldChg>
      <pc:sldChg chg="modNotesTx">
        <pc:chgData name="Liang Tong" userId="24a4b8ab-c59a-4952-8606-d19bfcd24251" providerId="ADAL" clId="{E685A804-BD42-4E45-84C1-58F78596B590}" dt="2022-05-12T06:56:27.962" v="238" actId="20577"/>
        <pc:sldMkLst>
          <pc:docMk/>
          <pc:sldMk cId="0" sldId="258"/>
        </pc:sldMkLst>
      </pc:sldChg>
      <pc:sldChg chg="add">
        <pc:chgData name="Liang Tong" userId="24a4b8ab-c59a-4952-8606-d19bfcd24251" providerId="ADAL" clId="{E685A804-BD42-4E45-84C1-58F78596B590}" dt="2022-05-12T08:53:37.525" v="301"/>
        <pc:sldMkLst>
          <pc:docMk/>
          <pc:sldMk cId="0" sldId="259"/>
        </pc:sldMkLst>
      </pc:sldChg>
      <pc:sldChg chg="modNotesTx">
        <pc:chgData name="Liang Tong" userId="24a4b8ab-c59a-4952-8606-d19bfcd24251" providerId="ADAL" clId="{E685A804-BD42-4E45-84C1-58F78596B590}" dt="2022-05-12T06:59:40.466" v="243" actId="20577"/>
        <pc:sldMkLst>
          <pc:docMk/>
          <pc:sldMk cId="0" sldId="269"/>
        </pc:sldMkLst>
      </pc:sldChg>
      <pc:sldChg chg="add">
        <pc:chgData name="Liang Tong" userId="24a4b8ab-c59a-4952-8606-d19bfcd24251" providerId="ADAL" clId="{E685A804-BD42-4E45-84C1-58F78596B590}" dt="2022-05-12T07:30:23.855" v="281"/>
        <pc:sldMkLst>
          <pc:docMk/>
          <pc:sldMk cId="0" sldId="273"/>
        </pc:sldMkLst>
      </pc:sldChg>
      <pc:sldChg chg="modNotesTx">
        <pc:chgData name="Liang Tong" userId="24a4b8ab-c59a-4952-8606-d19bfcd24251" providerId="ADAL" clId="{E685A804-BD42-4E45-84C1-58F78596B590}" dt="2022-05-12T07:24:10.245" v="260" actId="20577"/>
        <pc:sldMkLst>
          <pc:docMk/>
          <pc:sldMk cId="264264824" sldId="282"/>
        </pc:sldMkLst>
      </pc:sldChg>
      <pc:sldChg chg="add">
        <pc:chgData name="Liang Tong" userId="24a4b8ab-c59a-4952-8606-d19bfcd24251" providerId="ADAL" clId="{E685A804-BD42-4E45-84C1-58F78596B590}" dt="2022-05-12T07:29:59.296" v="280"/>
        <pc:sldMkLst>
          <pc:docMk/>
          <pc:sldMk cId="2950313140" sldId="283"/>
        </pc:sldMkLst>
      </pc:sldChg>
      <pc:sldChg chg="modNotesTx">
        <pc:chgData name="Liang Tong" userId="24a4b8ab-c59a-4952-8606-d19bfcd24251" providerId="ADAL" clId="{E685A804-BD42-4E45-84C1-58F78596B590}" dt="2022-05-12T06:32:52.263" v="5" actId="20577"/>
        <pc:sldMkLst>
          <pc:docMk/>
          <pc:sldMk cId="1996519290" sldId="286"/>
        </pc:sldMkLst>
      </pc:sldChg>
      <pc:sldChg chg="modNotesTx">
        <pc:chgData name="Liang Tong" userId="24a4b8ab-c59a-4952-8606-d19bfcd24251" providerId="ADAL" clId="{E685A804-BD42-4E45-84C1-58F78596B590}" dt="2022-05-12T06:57:08.330" v="239" actId="20577"/>
        <pc:sldMkLst>
          <pc:docMk/>
          <pc:sldMk cId="2663528897" sldId="289"/>
        </pc:sldMkLst>
      </pc:sldChg>
      <pc:sldChg chg="addSp delSp mod">
        <pc:chgData name="Liang Tong" userId="24a4b8ab-c59a-4952-8606-d19bfcd24251" providerId="ADAL" clId="{E685A804-BD42-4E45-84C1-58F78596B590}" dt="2022-05-12T07:29:36.621" v="279" actId="22"/>
        <pc:sldMkLst>
          <pc:docMk/>
          <pc:sldMk cId="497447712" sldId="292"/>
        </pc:sldMkLst>
        <pc:spChg chg="add">
          <ac:chgData name="Liang Tong" userId="24a4b8ab-c59a-4952-8606-d19bfcd24251" providerId="ADAL" clId="{E685A804-BD42-4E45-84C1-58F78596B590}" dt="2022-05-12T07:29:31.629" v="277" actId="22"/>
          <ac:spMkLst>
            <pc:docMk/>
            <pc:sldMk cId="497447712" sldId="292"/>
            <ac:spMk id="15" creationId="{FCDE1BF5-7786-A10B-276B-3AC4DB044C80}"/>
          </ac:spMkLst>
        </pc:spChg>
        <pc:spChg chg="add del">
          <ac:chgData name="Liang Tong" userId="24a4b8ab-c59a-4952-8606-d19bfcd24251" providerId="ADAL" clId="{E685A804-BD42-4E45-84C1-58F78596B590}" dt="2022-05-12T07:29:36.621" v="279" actId="22"/>
          <ac:spMkLst>
            <pc:docMk/>
            <pc:sldMk cId="497447712" sldId="292"/>
            <ac:spMk id="17" creationId="{7C468759-1E98-751B-3AD6-79F3F058A1A2}"/>
          </ac:spMkLst>
        </pc:spChg>
      </pc:sldChg>
      <pc:sldChg chg="modNotesTx">
        <pc:chgData name="Liang Tong" userId="24a4b8ab-c59a-4952-8606-d19bfcd24251" providerId="ADAL" clId="{E685A804-BD42-4E45-84C1-58F78596B590}" dt="2022-05-12T07:25:42.532" v="276" actId="20577"/>
        <pc:sldMkLst>
          <pc:docMk/>
          <pc:sldMk cId="3078721986" sldId="293"/>
        </pc:sldMkLst>
      </pc:sldChg>
      <pc:sldChg chg="modNotesTx">
        <pc:chgData name="Liang Tong" userId="24a4b8ab-c59a-4952-8606-d19bfcd24251" providerId="ADAL" clId="{E685A804-BD42-4E45-84C1-58F78596B590}" dt="2022-05-12T06:51:18.496" v="198" actId="20577"/>
        <pc:sldMkLst>
          <pc:docMk/>
          <pc:sldMk cId="2209419195" sldId="295"/>
        </pc:sldMkLst>
      </pc:sldChg>
      <pc:sldChg chg="modSp add mod">
        <pc:chgData name="Liang Tong" userId="24a4b8ab-c59a-4952-8606-d19bfcd24251" providerId="ADAL" clId="{E685A804-BD42-4E45-84C1-58F78596B590}" dt="2022-05-12T07:31:14.471" v="299" actId="20577"/>
        <pc:sldMkLst>
          <pc:docMk/>
          <pc:sldMk cId="1827468231" sldId="296"/>
        </pc:sldMkLst>
        <pc:spChg chg="mod">
          <ac:chgData name="Liang Tong" userId="24a4b8ab-c59a-4952-8606-d19bfcd24251" providerId="ADAL" clId="{E685A804-BD42-4E45-84C1-58F78596B590}" dt="2022-05-12T07:31:14.471" v="299" actId="20577"/>
          <ac:spMkLst>
            <pc:docMk/>
            <pc:sldMk cId="1827468231" sldId="296"/>
            <ac:spMk id="24" creationId="{F75AFD2F-77A8-45D3-88E4-8F9D8CCE5AB8}"/>
          </ac:spMkLst>
        </pc:spChg>
      </pc:sldChg>
      <pc:sldChg chg="add">
        <pc:chgData name="Liang Tong" userId="24a4b8ab-c59a-4952-8606-d19bfcd24251" providerId="ADAL" clId="{E685A804-BD42-4E45-84C1-58F78596B590}" dt="2022-05-12T08:44:38.648" v="300"/>
        <pc:sldMkLst>
          <pc:docMk/>
          <pc:sldMk cId="4105674355" sldId="297"/>
        </pc:sldMkLst>
      </pc:sldChg>
      <pc:sldChg chg="add">
        <pc:chgData name="Liang Tong" userId="24a4b8ab-c59a-4952-8606-d19bfcd24251" providerId="ADAL" clId="{E685A804-BD42-4E45-84C1-58F78596B590}" dt="2022-05-12T08:53:55.446" v="302"/>
        <pc:sldMkLst>
          <pc:docMk/>
          <pc:sldMk cId="0" sldId="2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latin typeface="Arial" panose="020B0604020202020204" pitchFamily="34" charset="0"/>
                <a:ea typeface="等线" panose="02010600030101010101" pitchFamily="2" charset="-122"/>
                <a:cs typeface="Arial" panose="020B0604020202020204" pitchFamily="34" charset="0"/>
              </a:rPr>
              <a:t>Good morning, welcome to my thesis presentation. My name is Liang Tong. </a:t>
            </a:r>
            <a:r>
              <a:rPr lang="en-GB" sz="1800" dirty="0">
                <a:effectLst/>
                <a:highlight>
                  <a:srgbClr val="FFFF00"/>
                </a:highlight>
                <a:latin typeface="Arial" panose="020B0604020202020204" pitchFamily="34" charset="0"/>
                <a:ea typeface="等线" panose="02010600030101010101" pitchFamily="2" charset="-122"/>
                <a:cs typeface="Arial" panose="020B0604020202020204" pitchFamily="34" charset="0"/>
              </a:rPr>
              <a:t>The title</a:t>
            </a:r>
            <a:r>
              <a:rPr lang="en-GB" sz="1800" dirty="0">
                <a:effectLst/>
                <a:latin typeface="Arial" panose="020B0604020202020204" pitchFamily="34" charset="0"/>
                <a:ea typeface="等线" panose="02010600030101010101" pitchFamily="2" charset="-122"/>
                <a:cs typeface="Arial" panose="020B0604020202020204" pitchFamily="34" charset="0"/>
              </a:rPr>
              <a:t> of my project is Brain mechanisms for keeping track of volatile environmental states. </a:t>
            </a:r>
          </a:p>
          <a:p>
            <a:pPr marL="0" lvl="0" indent="0" algn="l" rtl="0">
              <a:lnSpc>
                <a:spcPct val="100000"/>
              </a:lnSpc>
              <a:spcBef>
                <a:spcPts val="0"/>
              </a:spcBef>
              <a:spcAft>
                <a:spcPts val="0"/>
              </a:spcAft>
              <a:buSzPts val="1400"/>
              <a:buNone/>
            </a:pPr>
            <a:endParaRPr dirty="0"/>
          </a:p>
        </p:txBody>
      </p:sp>
      <p:sp>
        <p:nvSpPr>
          <p:cNvPr id="142" name="Google Shape;14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a:t>
            </a:fld>
            <a:endParaRPr/>
          </a:p>
        </p:txBody>
      </p:sp>
    </p:spTree>
    <p:extLst>
      <p:ext uri="{BB962C8B-B14F-4D97-AF65-F5344CB8AC3E}">
        <p14:creationId xmlns:p14="http://schemas.microsoft.com/office/powerpoint/2010/main" val="246861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Pervious studies suggests that the decision is partially made in the motor areas and beta band activity and has a close relationships with motor preparation and Desynchronizing and lateralization of Beta reflects a decision.</a:t>
            </a:r>
          </a:p>
          <a:p>
            <a:pPr marL="0" lvl="0" indent="0" algn="l" rtl="0">
              <a:lnSpc>
                <a:spcPct val="100000"/>
              </a:lnSpc>
              <a:spcBef>
                <a:spcPts val="0"/>
              </a:spcBef>
              <a:spcAft>
                <a:spcPts val="0"/>
              </a:spcAft>
              <a:buSzPts val="1400"/>
              <a:buNone/>
            </a:pPr>
            <a:r>
              <a:rPr lang="en-GB" dirty="0"/>
              <a:t>For correct response trials, event-related desynchronisation are observed after pulses</a:t>
            </a:r>
          </a:p>
          <a:p>
            <a:pPr marL="0" lvl="0" indent="0" algn="l" rtl="0">
              <a:lnSpc>
                <a:spcPct val="100000"/>
              </a:lnSpc>
              <a:spcBef>
                <a:spcPts val="0"/>
              </a:spcBef>
              <a:spcAft>
                <a:spcPts val="0"/>
              </a:spcAft>
              <a:buSzPts val="1400"/>
              <a:buNone/>
            </a:pPr>
            <a:r>
              <a:rPr lang="en-GB" dirty="0"/>
              <a:t>The scalp topography shows that when participants are holding with their right hand, the decrease in power is bigger on their left hemisphere.</a:t>
            </a:r>
          </a:p>
          <a:p>
            <a:pPr marL="0" lvl="0" indent="0" algn="l" rtl="0">
              <a:lnSpc>
                <a:spcPct val="100000"/>
              </a:lnSpc>
              <a:spcBef>
                <a:spcPts val="0"/>
              </a:spcBef>
              <a:spcAft>
                <a:spcPts val="0"/>
              </a:spcAft>
              <a:buSzPts val="1400"/>
              <a:buNone/>
            </a:pPr>
            <a:r>
              <a:rPr lang="en-GB" dirty="0"/>
              <a:t>it can be concluded that part of the decision is already partly made in the motor </a:t>
            </a:r>
            <a:r>
              <a:rPr lang="en-GB" dirty="0" err="1"/>
              <a:t>cotrex</a:t>
            </a:r>
            <a:r>
              <a:rPr lang="en-GB" dirty="0"/>
              <a:t>. </a:t>
            </a:r>
          </a:p>
          <a:p>
            <a:pPr marL="0" lvl="0" indent="0" algn="l" rtl="0">
              <a:lnSpc>
                <a:spcPct val="100000"/>
              </a:lnSpc>
              <a:spcBef>
                <a:spcPts val="0"/>
              </a:spcBef>
              <a:spcAft>
                <a:spcPts val="0"/>
              </a:spcAft>
              <a:buSzPts val="1400"/>
              <a:buNone/>
            </a:pPr>
            <a:r>
              <a:rPr lang="en-GB" dirty="0"/>
              <a:t>Figure 12 shows that higher coherence pulse 1 will induce a larger motor </a:t>
            </a:r>
            <a:r>
              <a:rPr lang="en-GB" dirty="0" err="1"/>
              <a:t>preparion</a:t>
            </a:r>
            <a:r>
              <a:rPr lang="en-GB" dirty="0"/>
              <a:t> signal</a:t>
            </a:r>
          </a:p>
          <a:p>
            <a:pPr marL="0" lvl="0" indent="0" algn="l" rtl="0">
              <a:lnSpc>
                <a:spcPct val="100000"/>
              </a:lnSpc>
              <a:spcBef>
                <a:spcPts val="0"/>
              </a:spcBef>
              <a:spcAft>
                <a:spcPts val="0"/>
              </a:spcAft>
              <a:buSzPts val="1400"/>
              <a:buNone/>
            </a:pPr>
            <a:r>
              <a:rPr lang="en-GB" dirty="0"/>
              <a:t>Moreover, beta band reacts almost simultaneously with the CPP, without delay it is tracing the dynamics of evidence accumulation</a:t>
            </a:r>
          </a:p>
          <a:p>
            <a:pPr marL="0" lvl="0" indent="0" algn="l" rtl="0">
              <a:lnSpc>
                <a:spcPct val="100000"/>
              </a:lnSpc>
              <a:spcBef>
                <a:spcPts val="0"/>
              </a:spcBef>
              <a:spcAft>
                <a:spcPts val="0"/>
              </a:spcAft>
              <a:buSzPts val="1400"/>
              <a:buNone/>
            </a:pPr>
            <a:r>
              <a:rPr lang="en-GB" dirty="0"/>
              <a:t> The decreasing of Beta power and increasing CPP means more preparation to move and more evidence towards a particular decision. </a:t>
            </a:r>
          </a:p>
        </p:txBody>
      </p:sp>
      <p:sp>
        <p:nvSpPr>
          <p:cNvPr id="447" name="Google Shape;447;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10</a:t>
            </a:fld>
            <a:endParaRPr/>
          </a:p>
        </p:txBody>
      </p:sp>
    </p:spTree>
    <p:extLst>
      <p:ext uri="{BB962C8B-B14F-4D97-AF65-F5344CB8AC3E}">
        <p14:creationId xmlns:p14="http://schemas.microsoft.com/office/powerpoint/2010/main" val="74355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latin typeface="Arial" panose="020B0604020202020204" pitchFamily="34" charset="0"/>
                <a:ea typeface="等线" panose="02010600030101010101" pitchFamily="2" charset="-122"/>
                <a:cs typeface="Arial" panose="020B0604020202020204" pitchFamily="34" charset="0"/>
              </a:rPr>
              <a:t>The main difference of the </a:t>
            </a:r>
            <a:r>
              <a:rPr lang="en-GB" sz="1800" dirty="0">
                <a:effectLst/>
                <a:highlight>
                  <a:srgbClr val="FFFF00"/>
                </a:highlight>
                <a:latin typeface="Arial" panose="020B0604020202020204" pitchFamily="34" charset="0"/>
                <a:ea typeface="等线" panose="02010600030101010101" pitchFamily="2" charset="-122"/>
                <a:cs typeface="Arial" panose="020B0604020202020204" pitchFamily="34" charset="0"/>
              </a:rPr>
              <a:t>second experiment</a:t>
            </a:r>
            <a:r>
              <a:rPr lang="en-GB" sz="1800" dirty="0">
                <a:effectLst/>
                <a:latin typeface="Arial" panose="020B0604020202020204" pitchFamily="34" charset="0"/>
                <a:ea typeface="等线" panose="02010600030101010101" pitchFamily="2" charset="-122"/>
                <a:cs typeface="Arial" panose="020B0604020202020204" pitchFamily="34" charset="0"/>
              </a:rPr>
              <a:t> is that the distribution of the sample dots may change from left to right, and participants should answer the distribution at the end of each trial.</a:t>
            </a:r>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11</a:t>
            </a:fld>
            <a:endParaRPr/>
          </a:p>
        </p:txBody>
      </p:sp>
    </p:spTree>
    <p:extLst>
      <p:ext uri="{BB962C8B-B14F-4D97-AF65-F5344CB8AC3E}">
        <p14:creationId xmlns:p14="http://schemas.microsoft.com/office/powerpoint/2010/main" val="3179697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We included10 including 10 samples trails only in this analysis. We used the normative model parameter fits for each participant to reconstruct the LLR values of the stimuli participants saw on each trial, and to calculate how much those influenced their choices over the course of the trial.</a:t>
            </a:r>
          </a:p>
          <a:p>
            <a:pPr marL="0" lvl="0" indent="0" algn="l" rtl="0">
              <a:lnSpc>
                <a:spcPct val="100000"/>
              </a:lnSpc>
              <a:spcBef>
                <a:spcPts val="0"/>
              </a:spcBef>
              <a:spcAft>
                <a:spcPts val="0"/>
              </a:spcAft>
              <a:buSzPts val="1400"/>
              <a:buNone/>
            </a:pPr>
            <a:r>
              <a:rPr lang="en-GB" dirty="0"/>
              <a:t>the regression results show that: (1) The weight of LLR increased over trial time (i.e. later samples were weighted more than earlier ones), and the finial sample have the largest impact on participants choice. (2) LLR is modulated by Surprise and Uncertainty later in the trial.</a:t>
            </a: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12</a:t>
            </a:fld>
            <a:endParaRPr/>
          </a:p>
        </p:txBody>
      </p:sp>
    </p:spTree>
    <p:extLst>
      <p:ext uri="{BB962C8B-B14F-4D97-AF65-F5344CB8AC3E}">
        <p14:creationId xmlns:p14="http://schemas.microsoft.com/office/powerpoint/2010/main" val="188192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 the average CPP over time seems to build slowly across all the samples. This is different from the hypothesis that CPP pop up for each sample and then fall back to zero. So, in the volatility task, it seems that the CPP is retaining the continuous cumulative evidence. In other words, the baseline is</a:t>
            </a:r>
          </a:p>
          <a:p>
            <a:pPr marL="0" lvl="0" indent="0" algn="l" rtl="0">
              <a:lnSpc>
                <a:spcPct val="100000"/>
              </a:lnSpc>
              <a:spcBef>
                <a:spcPts val="0"/>
              </a:spcBef>
              <a:spcAft>
                <a:spcPts val="0"/>
              </a:spcAft>
              <a:buSzPts val="1400"/>
              <a:buNone/>
            </a:pPr>
            <a:r>
              <a:rPr lang="en-GB" dirty="0"/>
              <a:t>increasing between the samples, indicating that the cumulative evidence is increasing over time. Moreover, the shape of the increasement in the figure shows that the CPP or decision variable don’t just linearly grow up, it seems gradually flattens out in the saturated region</a:t>
            </a:r>
            <a:endParaRPr dirty="0"/>
          </a:p>
        </p:txBody>
      </p:sp>
      <p:sp>
        <p:nvSpPr>
          <p:cNvPr id="469" name="Google Shape;46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To sum up, the optimal strategy for making decisions from discrete signals in a stable environment is bounded evidence accumulation. And for volatility environment the</a:t>
            </a:r>
          </a:p>
          <a:p>
            <a:r>
              <a:rPr lang="en-GB" dirty="0"/>
              <a:t>optimal strategy is belief updating using this nonlinear function</a:t>
            </a:r>
          </a:p>
          <a:p>
            <a:r>
              <a:rPr lang="en-GB" dirty="0"/>
              <a:t>Both of these </a:t>
            </a:r>
            <a:r>
              <a:rPr lang="en-GB" dirty="0" err="1"/>
              <a:t>decisionmaking</a:t>
            </a:r>
            <a:r>
              <a:rPr lang="en-GB" dirty="0"/>
              <a:t> scenarios involve both the motor and visual cortices, and the latter requires</a:t>
            </a:r>
          </a:p>
          <a:p>
            <a:r>
              <a:rPr lang="en-GB" dirty="0"/>
              <a:t>more working memory.</a:t>
            </a:r>
          </a:p>
          <a:p>
            <a:r>
              <a:rPr lang="en-GB" dirty="0"/>
              <a:t>In gaps task, it seems that participants do make two successive decisions, and it's not perfectly </a:t>
            </a:r>
            <a:r>
              <a:rPr lang="en-GB" dirty="0" err="1"/>
              <a:t>sepreated</a:t>
            </a:r>
            <a:r>
              <a:rPr lang="en-GB" dirty="0"/>
              <a:t> for pulse one and pulse two, but depends on whether the </a:t>
            </a:r>
            <a:r>
              <a:rPr lang="en-GB" dirty="0" err="1"/>
              <a:t>theshold</a:t>
            </a:r>
            <a:r>
              <a:rPr lang="en-GB" dirty="0"/>
              <a:t> boundary is reached</a:t>
            </a:r>
          </a:p>
          <a:p>
            <a:r>
              <a:rPr lang="en-GB" dirty="0"/>
              <a:t>In exp 2, The decision variable tracks cumulative evidence gradually and will saturate at a certain level, which remains the sensitivity to the change; and CPP can visualize the absolute value of the decision variable.</a:t>
            </a:r>
          </a:p>
        </p:txBody>
      </p:sp>
      <p:sp>
        <p:nvSpPr>
          <p:cNvPr id="4" name="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14</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1258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latin typeface="Arial" panose="020B0604020202020204" pitchFamily="34" charset="0"/>
                <a:ea typeface="等线" panose="02010600030101010101" pitchFamily="2" charset="-122"/>
                <a:cs typeface="Arial" panose="020B0604020202020204" pitchFamily="34" charset="0"/>
              </a:rPr>
              <a:t>Finally, I would like to thank my supervisors Simon, Elisabeth and Peter for their guidance and help. And thanks for listening.</a:t>
            </a:r>
          </a:p>
          <a:p>
            <a:pPr marL="0" lvl="0" indent="0" algn="l" rtl="0">
              <a:lnSpc>
                <a:spcPct val="100000"/>
              </a:lnSpc>
              <a:spcBef>
                <a:spcPts val="0"/>
              </a:spcBef>
              <a:spcAft>
                <a:spcPts val="0"/>
              </a:spcAft>
              <a:buSzPts val="1400"/>
              <a:buNone/>
            </a:pPr>
            <a:endParaRPr lang="en-GB" dirty="0"/>
          </a:p>
        </p:txBody>
      </p:sp>
      <p:sp>
        <p:nvSpPr>
          <p:cNvPr id="530" name="Google Shape;53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15</a:t>
            </a:fld>
            <a:endParaRPr/>
          </a:p>
        </p:txBody>
      </p:sp>
    </p:spTree>
    <p:extLst>
      <p:ext uri="{BB962C8B-B14F-4D97-AF65-F5344CB8AC3E}">
        <p14:creationId xmlns:p14="http://schemas.microsoft.com/office/powerpoint/2010/main" val="4139850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30" name="Google Shape;53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nSpc>
                <a:spcPct val="150000"/>
              </a:lnSpc>
              <a:spcAft>
                <a:spcPts val="1000"/>
              </a:spcAft>
            </a:pPr>
            <a:endParaRPr lang="en-GB" sz="1200" dirty="0">
              <a:effectLst/>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solidFill>
                <a:srgbClr val="0070C0"/>
              </a:solidFill>
            </a:endParaRPr>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18</a:t>
            </a:fld>
            <a:endParaRPr/>
          </a:p>
        </p:txBody>
      </p:sp>
    </p:spTree>
    <p:extLst>
      <p:ext uri="{BB962C8B-B14F-4D97-AF65-F5344CB8AC3E}">
        <p14:creationId xmlns:p14="http://schemas.microsoft.com/office/powerpoint/2010/main" val="664929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19</a:t>
            </a:fld>
            <a:endParaRPr/>
          </a:p>
        </p:txBody>
      </p:sp>
    </p:spTree>
    <p:extLst>
      <p:ext uri="{BB962C8B-B14F-4D97-AF65-F5344CB8AC3E}">
        <p14:creationId xmlns:p14="http://schemas.microsoft.com/office/powerpoint/2010/main" val="3221550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effectLst/>
                <a:latin typeface="Arial" panose="020B0604020202020204" pitchFamily="34" charset="0"/>
                <a:ea typeface="等线" panose="02010600030101010101" pitchFamily="2" charset="-122"/>
                <a:cs typeface="Arial" panose="020B0604020202020204" pitchFamily="34" charset="0"/>
              </a:rPr>
              <a:t>the Mind Map briefly shows the structure of my presentation. </a:t>
            </a:r>
            <a:endParaRPr dirty="0"/>
          </a:p>
        </p:txBody>
      </p:sp>
      <p:sp>
        <p:nvSpPr>
          <p:cNvPr id="162" name="Google Shape;1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This project critical to our understanding of the function of this signal and therefore how it might be used to assess brain function in health and disease.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latin typeface="Arial" panose="020B0604020202020204" pitchFamily="34" charset="0"/>
                <a:ea typeface="等线" panose="02010600030101010101" pitchFamily="2" charset="-122"/>
                <a:cs typeface="Arial" panose="020B0604020202020204" pitchFamily="34" charset="0"/>
              </a:rPr>
              <a:t>This study will provide important information about the neural mechanisms of perceptual decision-making. This will not only broaden our general understanding of decision-making but also may be useful to future research to develop diagnostics and clinical tools for psychiatric and neurological disorders.</a:t>
            </a:r>
          </a:p>
          <a:p>
            <a:pPr marL="0" lvl="0" indent="0" algn="l" rtl="0">
              <a:lnSpc>
                <a:spcPct val="100000"/>
              </a:lnSpc>
              <a:spcBef>
                <a:spcPts val="0"/>
              </a:spcBef>
              <a:spcAft>
                <a:spcPts val="0"/>
              </a:spcAft>
              <a:buSzPts val="1400"/>
              <a:buNone/>
            </a:pPr>
            <a:endParaRPr dirty="0"/>
          </a:p>
        </p:txBody>
      </p:sp>
      <p:sp>
        <p:nvSpPr>
          <p:cNvPr id="510" name="Google Shape;51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20</a:t>
            </a:fld>
            <a:endParaRPr/>
          </a:p>
        </p:txBody>
      </p:sp>
    </p:spTree>
    <p:extLst>
      <p:ext uri="{BB962C8B-B14F-4D97-AF65-F5344CB8AC3E}">
        <p14:creationId xmlns:p14="http://schemas.microsoft.com/office/powerpoint/2010/main" val="1183636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latin typeface="Arial" panose="020B0604020202020204" pitchFamily="34" charset="0"/>
                <a:ea typeface="等线" panose="02010600030101010101" pitchFamily="2" charset="-122"/>
                <a:cs typeface="Arial" panose="020B0604020202020204" pitchFamily="34" charset="0"/>
              </a:rPr>
              <a:t>And the results is critical to our understanding of the function of this signal and therefore how it might be used to assess brain function in health and disease</a:t>
            </a:r>
          </a:p>
          <a:p>
            <a:pPr marL="0" lvl="0" indent="0" algn="l" rtl="0">
              <a:lnSpc>
                <a:spcPct val="100000"/>
              </a:lnSpc>
              <a:spcBef>
                <a:spcPts val="0"/>
              </a:spcBef>
              <a:spcAft>
                <a:spcPts val="0"/>
              </a:spcAft>
              <a:buSzPts val="1400"/>
              <a:buNone/>
            </a:pPr>
            <a:endParaRPr dirty="0"/>
          </a:p>
        </p:txBody>
      </p:sp>
      <p:sp>
        <p:nvSpPr>
          <p:cNvPr id="510" name="Google Shape;51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adjustments of coherence kind of over time maintains accurate, like, maintain performance at a certain level</a:t>
            </a:r>
          </a:p>
          <a:p>
            <a:pPr marL="0" lvl="0" indent="0" algn="l" rtl="0">
              <a:lnSpc>
                <a:spcPct val="100000"/>
              </a:lnSpc>
              <a:spcBef>
                <a:spcPts val="0"/>
              </a:spcBef>
              <a:spcAft>
                <a:spcPts val="0"/>
              </a:spcAft>
              <a:buSzPts val="1400"/>
              <a:buNone/>
            </a:pPr>
            <a:r>
              <a:rPr lang="en-GB" dirty="0"/>
              <a:t>all participants performed above chance or like on average, that's 70% performance</a:t>
            </a:r>
          </a:p>
          <a:p>
            <a:pPr marL="0" lvl="0" indent="0" algn="l" rtl="0">
              <a:lnSpc>
                <a:spcPct val="100000"/>
              </a:lnSpc>
              <a:spcBef>
                <a:spcPts val="0"/>
              </a:spcBef>
              <a:spcAft>
                <a:spcPts val="0"/>
              </a:spcAft>
              <a:buSzPts val="1400"/>
              <a:buNone/>
            </a:pPr>
            <a:r>
              <a:rPr lang="en-GB" dirty="0"/>
              <a:t>people could do the task.</a:t>
            </a:r>
          </a:p>
          <a:p>
            <a:pPr marL="0" lvl="0" indent="0" algn="l" rtl="0">
              <a:lnSpc>
                <a:spcPct val="100000"/>
              </a:lnSpc>
              <a:spcBef>
                <a:spcPts val="0"/>
              </a:spcBef>
              <a:spcAft>
                <a:spcPts val="0"/>
              </a:spcAft>
              <a:buSzPts val="1400"/>
              <a:buNone/>
            </a:pPr>
            <a:r>
              <a:rPr lang="en-GB" dirty="0"/>
              <a:t>the horizontal line is at 50%. This would be chance, and you can see that all of the participants are above.</a:t>
            </a:r>
          </a:p>
          <a:p>
            <a:pPr marL="0" lvl="0" indent="0" algn="l" rtl="0">
              <a:lnSpc>
                <a:spcPct val="100000"/>
              </a:lnSpc>
              <a:spcBef>
                <a:spcPts val="0"/>
              </a:spcBef>
              <a:spcAft>
                <a:spcPts val="0"/>
              </a:spcAft>
              <a:buSzPts val="1400"/>
              <a:buNone/>
            </a:pPr>
            <a:r>
              <a:rPr lang="en-GB" dirty="0"/>
              <a:t>plots on the right, is that participants needed different amounts of evidence to perform the task well,</a:t>
            </a:r>
          </a:p>
          <a:p>
            <a:pPr marL="0" lvl="0" indent="0" algn="l" rtl="0">
              <a:lnSpc>
                <a:spcPct val="100000"/>
              </a:lnSpc>
              <a:spcBef>
                <a:spcPts val="0"/>
              </a:spcBef>
              <a:spcAft>
                <a:spcPts val="0"/>
              </a:spcAft>
              <a:buSzPts val="1400"/>
              <a:buNone/>
            </a:pPr>
            <a:r>
              <a:rPr lang="en-GB" dirty="0"/>
              <a:t>we adjusted difficulty for that over all participants could perform the task at a certain level and some participants needed higher coherences than others to perform the task of building wealth</a:t>
            </a:r>
            <a:endParaRPr dirty="0"/>
          </a:p>
        </p:txBody>
      </p:sp>
      <p:sp>
        <p:nvSpPr>
          <p:cNvPr id="447" name="Google Shape;447;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22</a:t>
            </a:fld>
            <a:endParaRPr/>
          </a:p>
        </p:txBody>
      </p:sp>
    </p:spTree>
    <p:extLst>
      <p:ext uri="{BB962C8B-B14F-4D97-AF65-F5344CB8AC3E}">
        <p14:creationId xmlns:p14="http://schemas.microsoft.com/office/powerpoint/2010/main" val="743552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solidFill>
                  <a:srgbClr val="4472C4"/>
                </a:solidFill>
                <a:effectLst/>
                <a:latin typeface="Arial" panose="020B0604020202020204" pitchFamily="34" charset="0"/>
                <a:ea typeface="等线" panose="02010600030101010101" pitchFamily="2" charset="-122"/>
              </a:rPr>
              <a:t>Decision-making is a dynamic process that begins with the accumulation of evidence and ends with the adjustment of belief. Each step is itself subject to a number of dynamic processes, such as planning, information search and evaluation.</a:t>
            </a:r>
            <a:endParaRPr lang="en-GB" sz="1200" dirty="0">
              <a:solidFill>
                <a:srgbClr val="4472C4"/>
              </a:solidFill>
              <a:effectLst/>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rgbClr val="4472C4"/>
                </a:solidFill>
                <a:effectLst/>
                <a:latin typeface="Arial" panose="020B0604020202020204" pitchFamily="34" charset="0"/>
                <a:ea typeface="等线" panose="02010600030101010101" pitchFamily="2" charset="-122"/>
                <a:cs typeface="Arial" panose="020B0604020202020204" pitchFamily="34" charset="0"/>
              </a:rPr>
              <a:t>Schematic representation of an accumulation-to-bound model. The model assumes that sensory information starts to accumulate over time at a certain starting point, and with a certain accumulation rate, until a decision threshold is reached. The non-decision time is the time needed to encode sensory information and/or execution of a motor response.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solidFill>
                  <a:srgbClr val="4472C4"/>
                </a:solidFill>
                <a:effectLst/>
                <a:latin typeface="Arial" panose="020B0604020202020204" pitchFamily="34" charset="0"/>
                <a:ea typeface="等线" panose="02010600030101010101" pitchFamily="2" charset="-122"/>
                <a:cs typeface="Arial" panose="020B0604020202020204" pitchFamily="34" charset="0"/>
              </a:rPr>
              <a:t>Accumulation of evidence in decision making is the process by which noisy sensory information is sequentially sampled until sufficient evidence has accrued to </a:t>
            </a:r>
            <a:r>
              <a:rPr lang="en-GB" sz="1800" dirty="0" err="1">
                <a:solidFill>
                  <a:srgbClr val="4472C4"/>
                </a:solidFill>
                <a:effectLst/>
                <a:latin typeface="Arial" panose="020B0604020202020204" pitchFamily="34" charset="0"/>
                <a:ea typeface="等线" panose="02010600030101010101" pitchFamily="2" charset="-122"/>
                <a:cs typeface="Arial" panose="020B0604020202020204" pitchFamily="34" charset="0"/>
              </a:rPr>
              <a:t>favor</a:t>
            </a:r>
            <a:r>
              <a:rPr lang="en-GB" sz="1800" dirty="0">
                <a:solidFill>
                  <a:srgbClr val="4472C4"/>
                </a:solidFill>
                <a:effectLst/>
                <a:latin typeface="Arial" panose="020B0604020202020204" pitchFamily="34" charset="0"/>
                <a:ea typeface="等线" panose="02010600030101010101" pitchFamily="2" charset="-122"/>
                <a:cs typeface="Arial" panose="020B0604020202020204" pitchFamily="34" charset="0"/>
              </a:rPr>
              <a:t> one decision over another or others</a:t>
            </a:r>
            <a:endParaRPr lang="en-GB" sz="1800" dirty="0">
              <a:effectLst/>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rgbClr val="4472C4"/>
                </a:solidFill>
                <a:effectLst/>
                <a:latin typeface="Arial" panose="020B0604020202020204" pitchFamily="34" charset="0"/>
                <a:ea typeface="等线" panose="02010600030101010101" pitchFamily="2" charset="-122"/>
                <a:cs typeface="Arial" panose="020B0604020202020204" pitchFamily="34" charset="0"/>
              </a:rPr>
              <a:t>improve our judgements by averaging-out the noise, and discarding past information </a:t>
            </a:r>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23</a:t>
            </a:fld>
            <a:endParaRPr/>
          </a:p>
        </p:txBody>
      </p:sp>
    </p:spTree>
    <p:extLst>
      <p:ext uri="{BB962C8B-B14F-4D97-AF65-F5344CB8AC3E}">
        <p14:creationId xmlns:p14="http://schemas.microsoft.com/office/powerpoint/2010/main" val="1682512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solidFill>
                  <a:srgbClr val="4472C4"/>
                </a:solidFill>
                <a:effectLst/>
                <a:latin typeface="Arial" panose="020B0604020202020204" pitchFamily="34" charset="0"/>
                <a:ea typeface="等线" panose="02010600030101010101" pitchFamily="2" charset="-122"/>
                <a:cs typeface="Arial" panose="020B0604020202020204" pitchFamily="34" charset="0"/>
              </a:rPr>
              <a:t>Evidence accumulation models (EAMs) have been the dominant models of speeded decision-making for several decades. These models propose that evidence accumulates for decision alternatives at some rate, until the evidence for one alternative reaches some threshold that triggers a decision</a:t>
            </a:r>
          </a:p>
          <a:p>
            <a:pPr>
              <a:lnSpc>
                <a:spcPct val="150000"/>
              </a:lnSpc>
              <a:spcAft>
                <a:spcPts val="1000"/>
              </a:spcAft>
            </a:pPr>
            <a:r>
              <a:rPr lang="en-GB" sz="1800" dirty="0">
                <a:effectLst/>
                <a:latin typeface="Arial" panose="020B0604020202020204" pitchFamily="34" charset="0"/>
                <a:ea typeface="等线" panose="02010600030101010101" pitchFamily="2" charset="-122"/>
                <a:cs typeface="Arial" panose="020B0604020202020204" pitchFamily="34" charset="0"/>
              </a:rPr>
              <a:t>Fifteen years ago, Research shows evidence accumulation is involved in the decision-making process</a:t>
            </a:r>
          </a:p>
          <a:p>
            <a:pPr>
              <a:lnSpc>
                <a:spcPct val="150000"/>
              </a:lnSpc>
              <a:spcAft>
                <a:spcPts val="1000"/>
              </a:spcAft>
            </a:pPr>
            <a:r>
              <a:rPr lang="en-GB" sz="1800" dirty="0">
                <a:effectLst/>
                <a:latin typeface="Arial" panose="020B0604020202020204" pitchFamily="34" charset="0"/>
                <a:ea typeface="等线" panose="02010600030101010101" pitchFamily="2" charset="-122"/>
                <a:cs typeface="Arial" panose="020B0604020202020204" pitchFamily="34" charset="0"/>
              </a:rPr>
              <a:t>A decade ago Human EEG studies have described a signal that reflects the gradual accumulation of evidence over time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800" dirty="0">
              <a:effectLst/>
              <a:latin typeface="Arial" panose="020B0604020202020204" pitchFamily="34" charset="0"/>
              <a:ea typeface="等线" panose="02010600030101010101" pitchFamily="2" charset="-122"/>
              <a:cs typeface="Arial" panose="020B0604020202020204" pitchFamily="34" charset="0"/>
            </a:endParaRPr>
          </a:p>
          <a:p>
            <a:pPr marL="0" lvl="0" indent="0" algn="l" rtl="0">
              <a:lnSpc>
                <a:spcPct val="100000"/>
              </a:lnSpc>
              <a:spcBef>
                <a:spcPts val="0"/>
              </a:spcBef>
              <a:spcAft>
                <a:spcPts val="0"/>
              </a:spcAft>
              <a:buSzPts val="1400"/>
              <a:buNone/>
            </a:pPr>
            <a:endParaRPr dirty="0"/>
          </a:p>
        </p:txBody>
      </p:sp>
      <p:sp>
        <p:nvSpPr>
          <p:cNvPr id="221" name="Google Shape;22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nSpc>
                <a:spcPct val="150000"/>
              </a:lnSpc>
              <a:spcAft>
                <a:spcPts val="1000"/>
              </a:spcAft>
            </a:pPr>
            <a:r>
              <a:rPr lang="en-GB" sz="1800" dirty="0">
                <a:effectLst/>
                <a:latin typeface="Arial" panose="020B0604020202020204" pitchFamily="34" charset="0"/>
                <a:ea typeface="等线" panose="02010600030101010101" pitchFamily="2" charset="-122"/>
                <a:cs typeface="Arial" panose="020B0604020202020204" pitchFamily="34" charset="0"/>
              </a:rPr>
              <a:t>The P300 (P3) wave is an event-related potential (ERP) component elicited in the process of decision making. It is considered to be an endogenous potential, as its occurrence links not to the physical attributes of a stimulus, but to a person's reaction to it</a:t>
            </a:r>
          </a:p>
          <a:p>
            <a:pPr>
              <a:lnSpc>
                <a:spcPct val="150000"/>
              </a:lnSpc>
              <a:spcAft>
                <a:spcPts val="1000"/>
              </a:spcAft>
            </a:pPr>
            <a:r>
              <a:rPr lang="en-GB" sz="1800" dirty="0">
                <a:effectLst/>
                <a:latin typeface="Arial" panose="020B0604020202020204" pitchFamily="34" charset="0"/>
                <a:ea typeface="等线" panose="02010600030101010101" pitchFamily="2" charset="-122"/>
                <a:cs typeface="Arial" panose="020B0604020202020204" pitchFamily="34" charset="0"/>
              </a:rPr>
              <a:t>It's been used for 70 years</a:t>
            </a:r>
          </a:p>
          <a:p>
            <a:pPr>
              <a:lnSpc>
                <a:spcPct val="150000"/>
              </a:lnSpc>
              <a:spcAft>
                <a:spcPts val="1000"/>
              </a:spcAft>
            </a:pPr>
            <a:r>
              <a:rPr lang="en-GB" sz="1800" dirty="0">
                <a:solidFill>
                  <a:srgbClr val="202124"/>
                </a:solidFill>
                <a:effectLst/>
                <a:latin typeface="Arial" panose="020B0604020202020204" pitchFamily="34" charset="0"/>
                <a:ea typeface="等线" panose="02010600030101010101" pitchFamily="2" charset="-122"/>
                <a:cs typeface="Arial" panose="020B0604020202020204" pitchFamily="34" charset="0"/>
              </a:rPr>
              <a:t>The amplitude and latency of the P300 component provides</a:t>
            </a:r>
            <a:r>
              <a:rPr lang="en-GB" sz="1800" dirty="0">
                <a:effectLst/>
                <a:latin typeface="Arial" panose="020B0604020202020204" pitchFamily="34" charset="0"/>
                <a:ea typeface="等线" panose="02010600030101010101" pitchFamily="2" charset="-122"/>
                <a:cs typeface="Arial" panose="020B0604020202020204" pitchFamily="34" charset="0"/>
              </a:rPr>
              <a:t> information about cognitive processes in the brain, such as memory, attention, concentration and speed of mental processing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rgbClr val="0070C0"/>
                </a:solidFill>
              </a:rPr>
              <a:t>It's been measured in a lot of clinical populations</a:t>
            </a:r>
          </a:p>
          <a:p>
            <a:pPr>
              <a:lnSpc>
                <a:spcPct val="150000"/>
              </a:lnSpc>
              <a:spcAft>
                <a:spcPts val="1000"/>
              </a:spcAft>
            </a:pPr>
            <a:r>
              <a:rPr lang="en-GB" sz="1200" dirty="0">
                <a:effectLst/>
                <a:latin typeface="Arial" panose="020B0604020202020204" pitchFamily="34" charset="0"/>
                <a:ea typeface="等线" panose="02010600030101010101" pitchFamily="2" charset="-122"/>
                <a:cs typeface="Arial" panose="020B0604020202020204" pitchFamily="34" charset="0"/>
              </a:rPr>
              <a:t>it hasn't been </a:t>
            </a:r>
            <a:r>
              <a:rPr lang="en-GB" sz="1200" dirty="0" err="1">
                <a:effectLst/>
                <a:latin typeface="Arial" panose="020B0604020202020204" pitchFamily="34" charset="0"/>
                <a:ea typeface="等线" panose="02010600030101010101" pitchFamily="2" charset="-122"/>
                <a:cs typeface="Arial" panose="020B0604020202020204" pitchFamily="34" charset="0"/>
              </a:rPr>
              <a:t>been</a:t>
            </a:r>
            <a:r>
              <a:rPr lang="en-GB" sz="1200" dirty="0">
                <a:effectLst/>
                <a:latin typeface="Arial" panose="020B0604020202020204" pitchFamily="34" charset="0"/>
                <a:ea typeface="等线" panose="02010600030101010101" pitchFamily="2" charset="-122"/>
                <a:cs typeface="Arial" panose="020B0604020202020204" pitchFamily="34" charset="0"/>
              </a:rPr>
              <a:t> clear how to interpret any of those differences, because the meaning of the signal itself hasn't been clear, characterizing the signal and what it does for these real life decisions, could have major implications for the use of the signal and diagnosis.</a:t>
            </a:r>
          </a:p>
          <a:p>
            <a:pPr>
              <a:lnSpc>
                <a:spcPct val="150000"/>
              </a:lnSpc>
              <a:spcAft>
                <a:spcPts val="1000"/>
              </a:spcAft>
            </a:pPr>
            <a:endParaRPr lang="en-GB" sz="1200" dirty="0">
              <a:effectLst/>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solidFill>
                <a:srgbClr val="0070C0"/>
              </a:solidFill>
            </a:endParaRPr>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As a newly discovered signal related to decision making. CPP is very similar to the P300 signal, which has been known for many years but its precise functional meaning remains unknown. CPP has been defined as a signal that has been found in the parietal area of the brain, and can be used to track evidence accumulation during decision-making process. One of the most important features of CPP is it peaks at the time of decision or at the time of the action. Although they are </a:t>
            </a:r>
            <a:r>
              <a:rPr lang="en-GB" dirty="0" err="1"/>
              <a:t>simiar</a:t>
            </a:r>
            <a:r>
              <a:rPr lang="en-GB" dirty="0"/>
              <a:t>, CPP can better separate and observe the process in the brain when the time participants received different sensory evidence as well as show the changes in the decision variables. Moreover, there may exist internal relations between CPP and motor preparation</a:t>
            </a:r>
            <a:endParaRPr dirty="0"/>
          </a:p>
        </p:txBody>
      </p:sp>
      <p:sp>
        <p:nvSpPr>
          <p:cNvPr id="198" name="Google Shape;1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highlight>
                  <a:srgbClr val="FFFF00"/>
                </a:highlight>
                <a:latin typeface="Arial" panose="020B0604020202020204" pitchFamily="34" charset="0"/>
                <a:ea typeface="等线" panose="02010600030101010101" pitchFamily="2" charset="-122"/>
                <a:cs typeface="Arial" panose="020B0604020202020204" pitchFamily="34" charset="0"/>
              </a:rPr>
              <a:t>Previous studies</a:t>
            </a:r>
            <a:r>
              <a:rPr lang="en-GB" sz="1800" dirty="0">
                <a:effectLst/>
                <a:latin typeface="Arial" panose="020B0604020202020204" pitchFamily="34" charset="0"/>
                <a:ea typeface="等线" panose="02010600030101010101" pitchFamily="2" charset="-122"/>
                <a:cs typeface="Arial" panose="020B0604020202020204" pitchFamily="34" charset="0"/>
              </a:rPr>
              <a:t> have proven that sensory information can accumulate overtime during a decision-making process. But </a:t>
            </a:r>
            <a:r>
              <a:rPr lang="en-GB" sz="1800" dirty="0">
                <a:effectLst/>
                <a:highlight>
                  <a:srgbClr val="FFFF00"/>
                </a:highlight>
                <a:latin typeface="Arial" panose="020B0604020202020204" pitchFamily="34" charset="0"/>
                <a:ea typeface="等线" panose="02010600030101010101" pitchFamily="2" charset="-122"/>
                <a:cs typeface="Arial" panose="020B0604020202020204" pitchFamily="34" charset="0"/>
              </a:rPr>
              <a:t>what happened during the gap</a:t>
            </a:r>
            <a:r>
              <a:rPr lang="en-GB" sz="1800" dirty="0">
                <a:effectLst/>
                <a:latin typeface="Arial" panose="020B0604020202020204" pitchFamily="34" charset="0"/>
                <a:ea typeface="等线" panose="02010600030101010101" pitchFamily="2" charset="-122"/>
                <a:cs typeface="Arial" panose="020B0604020202020204" pitchFamily="34" charset="0"/>
              </a:rPr>
              <a:t> of these discrete sensory information is still unknown. Moreover, </a:t>
            </a:r>
            <a:r>
              <a:rPr lang="en-GB" sz="1800" dirty="0">
                <a:effectLst/>
                <a:highlight>
                  <a:srgbClr val="FFFF00"/>
                </a:highlight>
                <a:latin typeface="Arial" panose="020B0604020202020204" pitchFamily="34" charset="0"/>
                <a:ea typeface="等线" panose="02010600030101010101" pitchFamily="2" charset="-122"/>
                <a:cs typeface="Arial" panose="020B0604020202020204" pitchFamily="34" charset="0"/>
              </a:rPr>
              <a:t>how the brain integrate these pieces of information</a:t>
            </a:r>
            <a:r>
              <a:rPr lang="en-GB" sz="1800" dirty="0">
                <a:effectLst/>
                <a:latin typeface="Arial" panose="020B0604020202020204" pitchFamily="34" charset="0"/>
                <a:ea typeface="等线" panose="02010600030101010101" pitchFamily="2" charset="-122"/>
                <a:cs typeface="Arial" panose="020B0604020202020204" pitchFamily="34" charset="0"/>
              </a:rPr>
              <a:t> seems different in stable or volatile environment.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latin typeface="Arial" panose="020B0604020202020204" pitchFamily="34" charset="0"/>
                <a:ea typeface="等线" panose="02010600030101010101" pitchFamily="2" charset="-122"/>
                <a:cs typeface="Arial" panose="020B0604020202020204" pitchFamily="34" charset="0"/>
              </a:rPr>
              <a:t>In this project, the dynamics of how the human brain processes sensory information in an unstable environment would be revealed for the first time, and is of great significance not only for the diagnosis of clinical neurological disorders but also for the study of cognitive neuroscience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800" dirty="0">
              <a:effectLst/>
              <a:latin typeface="Arial" panose="020B0604020202020204" pitchFamily="34" charset="0"/>
              <a:ea typeface="等线" panose="02010600030101010101" pitchFamily="2" charset="-122"/>
              <a:cs typeface="Arial" panose="020B0604020202020204" pitchFamily="34" charset="0"/>
            </a:endParaRP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endParaRPr dirty="0"/>
          </a:p>
        </p:txBody>
      </p:sp>
      <p:sp>
        <p:nvSpPr>
          <p:cNvPr id="198" name="Google Shape;1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4</a:t>
            </a:fld>
            <a:endParaRPr/>
          </a:p>
        </p:txBody>
      </p:sp>
    </p:spTree>
    <p:extLst>
      <p:ext uri="{BB962C8B-B14F-4D97-AF65-F5344CB8AC3E}">
        <p14:creationId xmlns:p14="http://schemas.microsoft.com/office/powerpoint/2010/main" val="154606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sz="1800" dirty="0"/>
              <a:t>Two experiments are selected and designed to suit both decisions scenarios</a:t>
            </a:r>
          </a:p>
          <a:p>
            <a:r>
              <a:rPr lang="en-GB" sz="1800" dirty="0" err="1"/>
              <a:t>Kiani’s</a:t>
            </a:r>
            <a:r>
              <a:rPr lang="en-GB" sz="1800" dirty="0"/>
              <a:t> task and Murphy’s perceptual choice task were chosen in this study not only because they are both well characterized and been analysed in the literature</a:t>
            </a:r>
          </a:p>
          <a:p>
            <a:r>
              <a:rPr lang="en-GB" sz="1800" dirty="0"/>
              <a:t>before, but also the behaviour analysis is understood quite well from previous research.</a:t>
            </a:r>
            <a:endParaRPr lang="en-GB" dirty="0"/>
          </a:p>
          <a:p>
            <a:pPr marL="0" lvl="0" indent="0" algn="l" rtl="0">
              <a:lnSpc>
                <a:spcPct val="100000"/>
              </a:lnSpc>
              <a:spcBef>
                <a:spcPts val="0"/>
              </a:spcBef>
              <a:spcAft>
                <a:spcPts val="0"/>
              </a:spcAft>
              <a:buSzPts val="1400"/>
              <a:buNone/>
            </a:pPr>
            <a:r>
              <a:rPr lang="en-GB" dirty="0"/>
              <a:t>So that based on previous studies’ results on the mechanisms for doing those tasks and their clear behaviour analysis, new properties of the CPP are expected to be discovered in this</a:t>
            </a:r>
          </a:p>
          <a:p>
            <a:pPr marL="0" lvl="0" indent="0" algn="l" rtl="0">
              <a:lnSpc>
                <a:spcPct val="100000"/>
              </a:lnSpc>
              <a:spcBef>
                <a:spcPts val="0"/>
              </a:spcBef>
              <a:spcAft>
                <a:spcPts val="0"/>
              </a:spcAft>
              <a:buSzPts val="1400"/>
              <a:buNone/>
            </a:pPr>
            <a:r>
              <a:rPr lang="en-GB" dirty="0"/>
              <a:t>study</a:t>
            </a:r>
            <a:endParaRPr dirty="0"/>
          </a:p>
        </p:txBody>
      </p:sp>
      <p:sp>
        <p:nvSpPr>
          <p:cNvPr id="198" name="Google Shape;1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5</a:t>
            </a:fld>
            <a:endParaRPr/>
          </a:p>
        </p:txBody>
      </p:sp>
    </p:spTree>
    <p:extLst>
      <p:ext uri="{BB962C8B-B14F-4D97-AF65-F5344CB8AC3E}">
        <p14:creationId xmlns:p14="http://schemas.microsoft.com/office/powerpoint/2010/main" val="171778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dirty="0"/>
              <a:t>The current project was designed to be divided into two phases</a:t>
            </a:r>
          </a:p>
          <a:p>
            <a:r>
              <a:rPr lang="en-GB" dirty="0"/>
              <a:t>In the first stage, the goal of the experiment is to investigate what parietal signals (like the CPP or the P3) do when people are accumulating discrete samples of evidence separated by various gaps under a stable environment.</a:t>
            </a:r>
          </a:p>
          <a:p>
            <a:r>
              <a:rPr lang="en-GB" dirty="0"/>
              <a:t> The second stage of the experiment is to investigate how CPP or decision variable encodes information when the information source changed unpredictably</a:t>
            </a:r>
          </a:p>
          <a:p>
            <a:r>
              <a:rPr lang="en-GB" dirty="0"/>
              <a:t>from moment to moment (volatile environment).</a:t>
            </a:r>
          </a:p>
          <a:p>
            <a:pPr marL="0" lvl="0" indent="0" algn="l" rtl="0">
              <a:lnSpc>
                <a:spcPct val="100000"/>
              </a:lnSpc>
              <a:spcBef>
                <a:spcPts val="0"/>
              </a:spcBef>
              <a:spcAft>
                <a:spcPts val="0"/>
              </a:spcAft>
              <a:buSzPts val="1400"/>
              <a:buNone/>
            </a:pPr>
            <a:endParaRPr dirty="0"/>
          </a:p>
        </p:txBody>
      </p:sp>
      <p:sp>
        <p:nvSpPr>
          <p:cNvPr id="292" name="Google Shape;2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sz="1800" dirty="0">
                <a:effectLst/>
                <a:highlight>
                  <a:srgbClr val="FFFF00"/>
                </a:highlight>
                <a:latin typeface="Arial" panose="020B0604020202020204" pitchFamily="34" charset="0"/>
                <a:ea typeface="等线" panose="02010600030101010101" pitchFamily="2" charset="-122"/>
              </a:rPr>
              <a:t>The first experiment</a:t>
            </a:r>
            <a:r>
              <a:rPr lang="en-GB" sz="1800" dirty="0">
                <a:effectLst/>
                <a:latin typeface="Arial" panose="020B0604020202020204" pitchFamily="34" charset="0"/>
                <a:ea typeface="等线" panose="02010600030101010101" pitchFamily="2" charset="-122"/>
              </a:rPr>
              <a:t> is a random dot motion task, a cloud of dots is moving within a confined space, separated by gap, have same directions. And participants are asked to answer the direction of dots. </a:t>
            </a: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7</a:t>
            </a:fld>
            <a:endParaRPr/>
          </a:p>
        </p:txBody>
      </p:sp>
    </p:spTree>
    <p:extLst>
      <p:ext uri="{BB962C8B-B14F-4D97-AF65-F5344CB8AC3E}">
        <p14:creationId xmlns:p14="http://schemas.microsoft.com/office/powerpoint/2010/main" val="1682512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The result replicates two of the key findings of the </a:t>
            </a:r>
            <a:r>
              <a:rPr lang="en-GB" dirty="0" err="1"/>
              <a:t>Kiani</a:t>
            </a:r>
            <a:r>
              <a:rPr lang="en-GB" dirty="0"/>
              <a:t> et al. paper: </a:t>
            </a:r>
            <a:r>
              <a:rPr lang="en-US" altLang="zh-CN" dirty="0"/>
              <a:t>figure A shows</a:t>
            </a:r>
            <a:r>
              <a:rPr lang="en-GB" dirty="0"/>
              <a:t> Accumulation of evidence. Figure </a:t>
            </a:r>
            <a:r>
              <a:rPr lang="en-US" altLang="zh-CN" dirty="0"/>
              <a:t>B</a:t>
            </a:r>
            <a:r>
              <a:rPr lang="en-GB" altLang="zh-CN" dirty="0"/>
              <a:t> shows </a:t>
            </a:r>
            <a:r>
              <a:rPr lang="en-GB" dirty="0"/>
              <a:t>Integration process is independent with the gap. Moreover, it can be seen in figure  C that when first and second pulse had different coherences, ‘Low-High’ coherence trials have a higher accuracy than ‘High-Low’ coherence trials. This means participants did slightly better when the hard pulse comes first and the easy pulse comes later, which can be explained by the fact that the first decision is usually finished before the second pulse comes</a:t>
            </a: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lnSpc>
                <a:spcPct val="150000"/>
              </a:lnSpc>
              <a:buFont typeface="Arial" panose="020B0604020202020204" pitchFamily="34" charset="0"/>
              <a:buNone/>
            </a:pPr>
            <a:r>
              <a:rPr lang="en-GB" sz="1200" dirty="0"/>
              <a:t>By analysing the results from CPP results only, the dynamics of CPP seems like something in between hypothesis three and hypothesis one, which means there might</a:t>
            </a:r>
          </a:p>
          <a:p>
            <a:pPr marL="0" indent="0">
              <a:lnSpc>
                <a:spcPct val="150000"/>
              </a:lnSpc>
              <a:buFont typeface="Arial" panose="020B0604020202020204" pitchFamily="34" charset="0"/>
              <a:buNone/>
            </a:pPr>
            <a:r>
              <a:rPr lang="en-GB" sz="1200" dirty="0"/>
              <a:t>Exist some leaky of evidence.</a:t>
            </a:r>
          </a:p>
          <a:p>
            <a:pPr marL="0" indent="0">
              <a:lnSpc>
                <a:spcPct val="150000"/>
              </a:lnSpc>
              <a:buFont typeface="Arial" panose="020B0604020202020204" pitchFamily="34" charset="0"/>
              <a:buNone/>
            </a:pPr>
            <a:r>
              <a:rPr lang="en-GB" dirty="0"/>
              <a:t>But the CPP should be considered with the behavioural analysis together. The main idea is, if it was leaking, the behavioural performance is</a:t>
            </a:r>
          </a:p>
          <a:p>
            <a:pPr marL="0" indent="0">
              <a:lnSpc>
                <a:spcPct val="150000"/>
              </a:lnSpc>
              <a:buFont typeface="Arial" panose="020B0604020202020204" pitchFamily="34" charset="0"/>
              <a:buNone/>
            </a:pPr>
            <a:r>
              <a:rPr lang="en-GB" dirty="0"/>
              <a:t>expected to get worse with delay, hence hypothesis one is excluded</a:t>
            </a:r>
            <a:endParaRPr lang="en-GB" sz="1200" dirty="0"/>
          </a:p>
          <a:p>
            <a:pPr marL="0" marR="0" lvl="0" indent="0" algn="l" defTabSz="914400" rtl="0" eaLnBrk="1" fontAlgn="auto" latinLnBrk="0" hangingPunct="1">
              <a:lnSpc>
                <a:spcPct val="150000"/>
              </a:lnSpc>
              <a:spcBef>
                <a:spcPts val="0"/>
              </a:spcBef>
              <a:spcAft>
                <a:spcPts val="0"/>
              </a:spcAft>
              <a:buClr>
                <a:srgbClr val="000000"/>
              </a:buClr>
              <a:buSzPts val="1400"/>
              <a:buFont typeface="Arial" panose="020B0604020202020204" pitchFamily="34" charset="0"/>
              <a:buNone/>
              <a:tabLst/>
              <a:defRPr/>
            </a:pPr>
            <a:r>
              <a:rPr lang="en-GB" dirty="0"/>
              <a:t>At the same time, the CPP signal does not show a sustained activity during the gap, hence hypothesis three is excluded</a:t>
            </a:r>
          </a:p>
          <a:p>
            <a:pPr marL="0" marR="0" lvl="0" indent="0" algn="l" defTabSz="914400" rtl="0" eaLnBrk="1" fontAlgn="auto" latinLnBrk="0" hangingPunct="1">
              <a:lnSpc>
                <a:spcPct val="150000"/>
              </a:lnSpc>
              <a:spcBef>
                <a:spcPts val="0"/>
              </a:spcBef>
              <a:spcAft>
                <a:spcPts val="0"/>
              </a:spcAft>
              <a:buClr>
                <a:srgbClr val="000000"/>
              </a:buClr>
              <a:buSzPts val="1400"/>
              <a:buFont typeface="Arial" panose="020B0604020202020204" pitchFamily="34" charset="0"/>
              <a:buNone/>
              <a:tabLst/>
              <a:defRPr/>
            </a:pPr>
            <a:r>
              <a:rPr lang="en-GB" sz="1200" dirty="0"/>
              <a:t>So, the remaining interpretation is that the CPP might reflects a decision made about each single pulse.</a:t>
            </a:r>
          </a:p>
          <a:p>
            <a:pPr marL="0" marR="0" lvl="0" indent="0" algn="l" defTabSz="914400" rtl="0" eaLnBrk="1" fontAlgn="auto" latinLnBrk="0" hangingPunct="1">
              <a:lnSpc>
                <a:spcPct val="150000"/>
              </a:lnSpc>
              <a:spcBef>
                <a:spcPts val="0"/>
              </a:spcBef>
              <a:spcAft>
                <a:spcPts val="0"/>
              </a:spcAft>
              <a:buClr>
                <a:srgbClr val="000000"/>
              </a:buClr>
              <a:buSzPts val="1400"/>
              <a:buFont typeface="Arial" panose="020B0604020202020204" pitchFamily="34" charset="0"/>
              <a:buNone/>
              <a:tabLst/>
              <a:defRPr/>
            </a:pPr>
            <a:r>
              <a:rPr lang="en-GB" sz="1200" dirty="0"/>
              <a:t>Which means participants don’t making decisions for each pulse separately, instead, they are making a bounded evidence accumulation decision on whatever information comes in. And whenever a bounded evidence accumulation is finished, they start a new one to confirm the previous one.</a:t>
            </a:r>
          </a:p>
          <a:p>
            <a:pPr marL="0" marR="0" lvl="0" indent="0" algn="l" defTabSz="914400" rtl="0" eaLnBrk="1" fontAlgn="auto" latinLnBrk="0" hangingPunct="1">
              <a:lnSpc>
                <a:spcPct val="150000"/>
              </a:lnSpc>
              <a:spcBef>
                <a:spcPts val="0"/>
              </a:spcBef>
              <a:spcAft>
                <a:spcPts val="0"/>
              </a:spcAft>
              <a:buClr>
                <a:srgbClr val="000000"/>
              </a:buClr>
              <a:buSzPts val="1400"/>
              <a:buFont typeface="Arial" panose="020B0604020202020204" pitchFamily="34" charset="0"/>
              <a:buNone/>
              <a:tabLst/>
              <a:defRPr/>
            </a:pPr>
            <a:r>
              <a:rPr lang="en-GB" sz="1200" dirty="0"/>
              <a:t>And figure 10 also proves that when the first pulse is easy, participants might complete their decision early, and thus be ready to fully process the</a:t>
            </a:r>
          </a:p>
          <a:p>
            <a:pPr marL="0" marR="0" lvl="0" indent="0" algn="l" defTabSz="914400" rtl="0" eaLnBrk="1" fontAlgn="auto" latinLnBrk="0" hangingPunct="1">
              <a:lnSpc>
                <a:spcPct val="150000"/>
              </a:lnSpc>
              <a:spcBef>
                <a:spcPts val="0"/>
              </a:spcBef>
              <a:spcAft>
                <a:spcPts val="0"/>
              </a:spcAft>
              <a:buClr>
                <a:srgbClr val="000000"/>
              </a:buClr>
              <a:buSzPts val="1400"/>
              <a:buFont typeface="Arial" panose="020B0604020202020204" pitchFamily="34" charset="0"/>
              <a:buNone/>
              <a:tabLst/>
              <a:defRPr/>
            </a:pPr>
            <a:r>
              <a:rPr lang="en-GB" sz="1200" dirty="0"/>
              <a:t>second pulse by the time it comes in.</a:t>
            </a:r>
          </a:p>
          <a:p>
            <a:pPr marL="0" indent="0">
              <a:lnSpc>
                <a:spcPct val="150000"/>
              </a:lnSpc>
              <a:buFont typeface="Arial" panose="020B0604020202020204" pitchFamily="34" charset="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9</a:t>
            </a:fld>
            <a:endParaRPr/>
          </a:p>
        </p:txBody>
      </p:sp>
    </p:spTree>
    <p:extLst>
      <p:ext uri="{BB962C8B-B14F-4D97-AF65-F5344CB8AC3E}">
        <p14:creationId xmlns:p14="http://schemas.microsoft.com/office/powerpoint/2010/main" val="1999013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684212" y="685799"/>
            <a:ext cx="8001000" cy="297180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20"/>
              </a:spcBef>
              <a:spcAft>
                <a:spcPts val="0"/>
              </a:spcAft>
              <a:buSzPts val="1680"/>
              <a:buNone/>
              <a:defRPr sz="2100">
                <a:solidFill>
                  <a:srgbClr val="B5B5B5"/>
                </a:solidFill>
              </a:defRPr>
            </a:lvl1pPr>
            <a:lvl2pPr lvl="1" algn="ctr">
              <a:lnSpc>
                <a:spcPct val="100000"/>
              </a:lnSpc>
              <a:spcBef>
                <a:spcPts val="600"/>
              </a:spcBef>
              <a:spcAft>
                <a:spcPts val="0"/>
              </a:spcAft>
              <a:buSzPts val="1440"/>
              <a:buNone/>
              <a:defRPr>
                <a:solidFill>
                  <a:srgbClr val="C0C0C0"/>
                </a:solidFill>
              </a:defRPr>
            </a:lvl2pPr>
            <a:lvl3pPr lvl="2" algn="ctr">
              <a:lnSpc>
                <a:spcPct val="100000"/>
              </a:lnSpc>
              <a:spcBef>
                <a:spcPts val="600"/>
              </a:spcBef>
              <a:spcAft>
                <a:spcPts val="0"/>
              </a:spcAft>
              <a:buSzPts val="1280"/>
              <a:buNone/>
              <a:defRPr>
                <a:solidFill>
                  <a:srgbClr val="C0C0C0"/>
                </a:solidFill>
              </a:defRPr>
            </a:lvl3pPr>
            <a:lvl4pPr lvl="3" algn="ctr">
              <a:lnSpc>
                <a:spcPct val="100000"/>
              </a:lnSpc>
              <a:spcBef>
                <a:spcPts val="600"/>
              </a:spcBef>
              <a:spcAft>
                <a:spcPts val="0"/>
              </a:spcAft>
              <a:buSzPts val="1120"/>
              <a:buNone/>
              <a:defRPr>
                <a:solidFill>
                  <a:srgbClr val="C0C0C0"/>
                </a:solidFill>
              </a:defRPr>
            </a:lvl4pPr>
            <a:lvl5pPr lvl="4" algn="ctr">
              <a:lnSpc>
                <a:spcPct val="100000"/>
              </a:lnSpc>
              <a:spcBef>
                <a:spcPts val="600"/>
              </a:spcBef>
              <a:spcAft>
                <a:spcPts val="0"/>
              </a:spcAft>
              <a:buSzPts val="1120"/>
              <a:buNone/>
              <a:defRPr>
                <a:solidFill>
                  <a:srgbClr val="C0C0C0"/>
                </a:solidFill>
              </a:defRPr>
            </a:lvl5pPr>
            <a:lvl6pPr lvl="5" algn="ctr">
              <a:lnSpc>
                <a:spcPct val="100000"/>
              </a:lnSpc>
              <a:spcBef>
                <a:spcPts val="600"/>
              </a:spcBef>
              <a:spcAft>
                <a:spcPts val="0"/>
              </a:spcAft>
              <a:buSzPts val="1120"/>
              <a:buNone/>
              <a:defRPr>
                <a:solidFill>
                  <a:srgbClr val="C0C0C0"/>
                </a:solidFill>
              </a:defRPr>
            </a:lvl6pPr>
            <a:lvl7pPr lvl="6" algn="ctr">
              <a:lnSpc>
                <a:spcPct val="100000"/>
              </a:lnSpc>
              <a:spcBef>
                <a:spcPts val="600"/>
              </a:spcBef>
              <a:spcAft>
                <a:spcPts val="0"/>
              </a:spcAft>
              <a:buSzPts val="1120"/>
              <a:buNone/>
              <a:defRPr>
                <a:solidFill>
                  <a:srgbClr val="C0C0C0"/>
                </a:solidFill>
              </a:defRPr>
            </a:lvl7pPr>
            <a:lvl8pPr lvl="7" algn="ctr">
              <a:lnSpc>
                <a:spcPct val="100000"/>
              </a:lnSpc>
              <a:spcBef>
                <a:spcPts val="600"/>
              </a:spcBef>
              <a:spcAft>
                <a:spcPts val="0"/>
              </a:spcAft>
              <a:buSzPts val="1120"/>
              <a:buNone/>
              <a:defRPr>
                <a:solidFill>
                  <a:srgbClr val="C0C0C0"/>
                </a:solidFill>
              </a:defRPr>
            </a:lvl8pPr>
            <a:lvl9pPr lvl="8" algn="ctr">
              <a:lnSpc>
                <a:spcPct val="100000"/>
              </a:lnSpc>
              <a:spcBef>
                <a:spcPts val="600"/>
              </a:spcBef>
              <a:spcAft>
                <a:spcPts val="600"/>
              </a:spcAft>
              <a:buSzPts val="1120"/>
              <a:buNone/>
              <a:defRPr>
                <a:solidFill>
                  <a:srgbClr val="C0C0C0"/>
                </a:solidFill>
              </a:defRPr>
            </a:lvl9pPr>
          </a:lstStyle>
          <a:p>
            <a:endParaRPr/>
          </a:p>
        </p:txBody>
      </p:sp>
      <p:sp>
        <p:nvSpPr>
          <p:cNvPr id="24" name="Google Shape;24;p2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cxnSp>
        <p:nvCxnSpPr>
          <p:cNvPr id="27" name="Google Shape;27;p21"/>
          <p:cNvCxnSpPr/>
          <p:nvPr/>
        </p:nvCxnSpPr>
        <p:spPr>
          <a:xfrm flipH="1">
            <a:off x="8228012" y="8467"/>
            <a:ext cx="3810000" cy="3810000"/>
          </a:xfrm>
          <a:prstGeom prst="straightConnector1">
            <a:avLst/>
          </a:prstGeom>
          <a:noFill/>
          <a:ln w="12700" cap="flat" cmpd="sng">
            <a:solidFill>
              <a:schemeClr val="lt1"/>
            </a:solidFill>
            <a:prstDash val="solid"/>
            <a:round/>
            <a:headEnd type="none" w="sm" len="sm"/>
            <a:tailEnd type="none" w="sm" len="sm"/>
          </a:ln>
        </p:spPr>
      </p:cxnSp>
      <p:cxnSp>
        <p:nvCxnSpPr>
          <p:cNvPr id="28" name="Google Shape;28;p21"/>
          <p:cNvCxnSpPr/>
          <p:nvPr/>
        </p:nvCxnSpPr>
        <p:spPr>
          <a:xfrm flipH="1">
            <a:off x="6108170" y="91545"/>
            <a:ext cx="6080655" cy="6080655"/>
          </a:xfrm>
          <a:prstGeom prst="straightConnector1">
            <a:avLst/>
          </a:prstGeom>
          <a:noFill/>
          <a:ln w="12700" cap="flat" cmpd="sng">
            <a:solidFill>
              <a:schemeClr val="lt1"/>
            </a:solidFill>
            <a:prstDash val="solid"/>
            <a:round/>
            <a:headEnd type="none" w="sm" len="sm"/>
            <a:tailEnd type="none" w="sm" len="sm"/>
          </a:ln>
        </p:spPr>
      </p:cxnSp>
      <p:cxnSp>
        <p:nvCxnSpPr>
          <p:cNvPr id="29" name="Google Shape;29;p21"/>
          <p:cNvCxnSpPr/>
          <p:nvPr/>
        </p:nvCxnSpPr>
        <p:spPr>
          <a:xfrm flipH="1">
            <a:off x="7235825" y="228600"/>
            <a:ext cx="4953000" cy="4953000"/>
          </a:xfrm>
          <a:prstGeom prst="straightConnector1">
            <a:avLst/>
          </a:prstGeom>
          <a:noFill/>
          <a:ln w="12700" cap="flat" cmpd="sng">
            <a:solidFill>
              <a:schemeClr val="lt1"/>
            </a:solidFill>
            <a:prstDash val="solid"/>
            <a:round/>
            <a:headEnd type="none" w="sm" len="sm"/>
            <a:tailEnd type="none" w="sm" len="sm"/>
          </a:ln>
        </p:spPr>
      </p:cxnSp>
      <p:cxnSp>
        <p:nvCxnSpPr>
          <p:cNvPr id="30" name="Google Shape;30;p21"/>
          <p:cNvCxnSpPr/>
          <p:nvPr/>
        </p:nvCxnSpPr>
        <p:spPr>
          <a:xfrm flipH="1">
            <a:off x="7335837" y="32278"/>
            <a:ext cx="4852989" cy="4852989"/>
          </a:xfrm>
          <a:prstGeom prst="straightConnector1">
            <a:avLst/>
          </a:prstGeom>
          <a:noFill/>
          <a:ln w="31750" cap="flat" cmpd="sng">
            <a:solidFill>
              <a:schemeClr val="lt1"/>
            </a:solidFill>
            <a:prstDash val="solid"/>
            <a:round/>
            <a:headEnd type="none" w="sm" len="sm"/>
            <a:tailEnd type="none" w="sm" len="sm"/>
          </a:ln>
        </p:spPr>
      </p:cxnSp>
      <p:cxnSp>
        <p:nvCxnSpPr>
          <p:cNvPr id="31" name="Google Shape;31;p21"/>
          <p:cNvCxnSpPr/>
          <p:nvPr/>
        </p:nvCxnSpPr>
        <p:spPr>
          <a:xfrm flipH="1">
            <a:off x="7845426" y="609601"/>
            <a:ext cx="4343399" cy="4343399"/>
          </a:xfrm>
          <a:prstGeom prst="straightConnector1">
            <a:avLst/>
          </a:prstGeom>
          <a:noFill/>
          <a:ln w="31750" cap="flat" cmpd="sng">
            <a:solidFill>
              <a:schemeClr val="l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31"/>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1"/>
          <p:cNvSpPr txBox="1">
            <a:spLocks noGrp="1"/>
          </p:cNvSpPr>
          <p:nvPr>
            <p:ph type="body" idx="1"/>
          </p:nvPr>
        </p:nvSpPr>
        <p:spPr>
          <a:xfrm>
            <a:off x="684212" y="4114800"/>
            <a:ext cx="8535988" cy="1879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93" name="Google Shape;93;p3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32"/>
          <p:cNvSpPr txBox="1">
            <a:spLocks noGrp="1"/>
          </p:cNvSpPr>
          <p:nvPr>
            <p:ph type="title"/>
          </p:nvPr>
        </p:nvSpPr>
        <p:spPr>
          <a:xfrm>
            <a:off x="1141411" y="685800"/>
            <a:ext cx="9144001"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2"/>
          <p:cNvSpPr txBox="1">
            <a:spLocks noGrp="1"/>
          </p:cNvSpPr>
          <p:nvPr>
            <p:ph type="body" idx="1"/>
          </p:nvPr>
        </p:nvSpPr>
        <p:spPr>
          <a:xfrm>
            <a:off x="1446212" y="3429000"/>
            <a:ext cx="8534400"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Font typeface="Century Gothic"/>
              <a:buNone/>
              <a:defRPr/>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99" name="Google Shape;99;p32"/>
          <p:cNvSpPr txBox="1">
            <a:spLocks noGrp="1"/>
          </p:cNvSpPr>
          <p:nvPr>
            <p:ph type="body" idx="2"/>
          </p:nvPr>
        </p:nvSpPr>
        <p:spPr>
          <a:xfrm>
            <a:off x="684213" y="4301067"/>
            <a:ext cx="8534400" cy="168486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00" name="Google Shape;100;p3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
        <p:nvSpPr>
          <p:cNvPr id="103" name="Google Shape;103;p32"/>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04" name="Google Shape;104;p32"/>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3"/>
          <p:cNvSpPr txBox="1">
            <a:spLocks noGrp="1"/>
          </p:cNvSpPr>
          <p:nvPr>
            <p:ph type="title"/>
          </p:nvPr>
        </p:nvSpPr>
        <p:spPr>
          <a:xfrm>
            <a:off x="684212" y="3429000"/>
            <a:ext cx="8534400" cy="1697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3"/>
          <p:cNvSpPr txBox="1">
            <a:spLocks noGrp="1"/>
          </p:cNvSpPr>
          <p:nvPr>
            <p:ph type="body" idx="1"/>
          </p:nvPr>
        </p:nvSpPr>
        <p:spPr>
          <a:xfrm>
            <a:off x="684211" y="5132981"/>
            <a:ext cx="8535990"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08" name="Google Shape;108;p3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4"/>
          <p:cNvSpPr txBox="1">
            <a:spLocks noGrp="1"/>
          </p:cNvSpPr>
          <p:nvPr>
            <p:ph type="title"/>
          </p:nvPr>
        </p:nvSpPr>
        <p:spPr>
          <a:xfrm>
            <a:off x="1141413" y="685800"/>
            <a:ext cx="91440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4"/>
          <p:cNvSpPr txBox="1">
            <a:spLocks noGrp="1"/>
          </p:cNvSpPr>
          <p:nvPr>
            <p:ph type="body" idx="1"/>
          </p:nvPr>
        </p:nvSpPr>
        <p:spPr>
          <a:xfrm>
            <a:off x="684212" y="3928534"/>
            <a:ext cx="8534401" cy="10498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14" name="Google Shape;114;p34"/>
          <p:cNvSpPr txBox="1">
            <a:spLocks noGrp="1"/>
          </p:cNvSpPr>
          <p:nvPr>
            <p:ph type="body" idx="2"/>
          </p:nvPr>
        </p:nvSpPr>
        <p:spPr>
          <a:xfrm>
            <a:off x="684211" y="4978400"/>
            <a:ext cx="8534401"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15" name="Google Shape;115;p3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
        <p:nvSpPr>
          <p:cNvPr id="118" name="Google Shape;118;p34"/>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19" name="Google Shape;119;p34"/>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35"/>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5"/>
          <p:cNvSpPr txBox="1">
            <a:spLocks noGrp="1"/>
          </p:cNvSpPr>
          <p:nvPr>
            <p:ph type="body" idx="1"/>
          </p:nvPr>
        </p:nvSpPr>
        <p:spPr>
          <a:xfrm>
            <a:off x="684212" y="3928534"/>
            <a:ext cx="8534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23" name="Google Shape;123;p35"/>
          <p:cNvSpPr txBox="1">
            <a:spLocks noGrp="1"/>
          </p:cNvSpPr>
          <p:nvPr>
            <p:ph type="body" idx="2"/>
          </p:nvPr>
        </p:nvSpPr>
        <p:spPr>
          <a:xfrm>
            <a:off x="684211" y="4766732"/>
            <a:ext cx="8534401" cy="12276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24" name="Google Shape;124;p3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6"/>
          <p:cNvSpPr txBox="1">
            <a:spLocks noGrp="1"/>
          </p:cNvSpPr>
          <p:nvPr>
            <p:ph type="body" idx="1"/>
          </p:nvPr>
        </p:nvSpPr>
        <p:spPr>
          <a:xfrm rot="5400000">
            <a:off x="3143778" y="-1773767"/>
            <a:ext cx="3615267" cy="85344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30" name="Google Shape;130;p3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37"/>
          <p:cNvSpPr txBox="1">
            <a:spLocks noGrp="1"/>
          </p:cNvSpPr>
          <p:nvPr>
            <p:ph type="title"/>
          </p:nvPr>
        </p:nvSpPr>
        <p:spPr>
          <a:xfrm rot="5400000">
            <a:off x="7427912" y="1943100"/>
            <a:ext cx="4572000" cy="2057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7"/>
          <p:cNvSpPr txBox="1">
            <a:spLocks noGrp="1"/>
          </p:cNvSpPr>
          <p:nvPr>
            <p:ph type="body" idx="1"/>
          </p:nvPr>
        </p:nvSpPr>
        <p:spPr>
          <a:xfrm rot="5400000">
            <a:off x="1943100" y="-571500"/>
            <a:ext cx="5308600" cy="78232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36" name="Google Shape;136;p3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2"/>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35" name="Google Shape;35;p2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3"/>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body" idx="1"/>
          </p:nvPr>
        </p:nvSpPr>
        <p:spPr>
          <a:xfrm>
            <a:off x="684211" y="685800"/>
            <a:ext cx="4937655"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1" name="Google Shape;41;p23"/>
          <p:cNvSpPr txBox="1">
            <a:spLocks noGrp="1"/>
          </p:cNvSpPr>
          <p:nvPr>
            <p:ph type="body" idx="2"/>
          </p:nvPr>
        </p:nvSpPr>
        <p:spPr>
          <a:xfrm>
            <a:off x="5808133" y="685801"/>
            <a:ext cx="4934479" cy="3615266"/>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2" name="Google Shape;42;p2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24"/>
          <p:cNvSpPr txBox="1">
            <a:spLocks noGrp="1"/>
          </p:cNvSpPr>
          <p:nvPr>
            <p:ph type="title"/>
          </p:nvPr>
        </p:nvSpPr>
        <p:spPr>
          <a:xfrm>
            <a:off x="684211" y="2006600"/>
            <a:ext cx="8534401" cy="228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Century Gothic"/>
              <a:buNone/>
              <a:defRPr sz="36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body" idx="1"/>
          </p:nvPr>
        </p:nvSpPr>
        <p:spPr>
          <a:xfrm>
            <a:off x="684213" y="4495800"/>
            <a:ext cx="8534400" cy="1498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48" name="Google Shape;48;p2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body" idx="1"/>
          </p:nvPr>
        </p:nvSpPr>
        <p:spPr>
          <a:xfrm>
            <a:off x="972080" y="685800"/>
            <a:ext cx="464978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4" name="Google Shape;54;p25"/>
          <p:cNvSpPr txBox="1">
            <a:spLocks noGrp="1"/>
          </p:cNvSpPr>
          <p:nvPr>
            <p:ph type="body" idx="2"/>
          </p:nvPr>
        </p:nvSpPr>
        <p:spPr>
          <a:xfrm>
            <a:off x="684211" y="1270529"/>
            <a:ext cx="4937655"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5" name="Google Shape;55;p25"/>
          <p:cNvSpPr txBox="1">
            <a:spLocks noGrp="1"/>
          </p:cNvSpPr>
          <p:nvPr>
            <p:ph type="body" idx="3"/>
          </p:nvPr>
        </p:nvSpPr>
        <p:spPr>
          <a:xfrm>
            <a:off x="6079066" y="685800"/>
            <a:ext cx="466513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6" name="Google Shape;56;p25"/>
          <p:cNvSpPr txBox="1">
            <a:spLocks noGrp="1"/>
          </p:cNvSpPr>
          <p:nvPr>
            <p:ph type="body" idx="4"/>
          </p:nvPr>
        </p:nvSpPr>
        <p:spPr>
          <a:xfrm>
            <a:off x="5806545" y="1262062"/>
            <a:ext cx="4929188"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7" name="Google Shape;57;p2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2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2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29"/>
          <p:cNvSpPr txBox="1">
            <a:spLocks noGrp="1"/>
          </p:cNvSpPr>
          <p:nvPr>
            <p:ph type="title"/>
          </p:nvPr>
        </p:nvSpPr>
        <p:spPr>
          <a:xfrm>
            <a:off x="4722812" y="1447800"/>
            <a:ext cx="6019800" cy="1143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entury Gothic"/>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9"/>
          <p:cNvSpPr>
            <a:spLocks noGrp="1"/>
          </p:cNvSpPr>
          <p:nvPr>
            <p:ph type="pic" idx="2"/>
          </p:nvPr>
        </p:nvSpPr>
        <p:spPr>
          <a:xfrm>
            <a:off x="989012" y="914400"/>
            <a:ext cx="3280974" cy="45720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79" name="Google Shape;79;p29"/>
          <p:cNvSpPr txBox="1">
            <a:spLocks noGrp="1"/>
          </p:cNvSpPr>
          <p:nvPr>
            <p:ph type="body" idx="1"/>
          </p:nvPr>
        </p:nvSpPr>
        <p:spPr>
          <a:xfrm>
            <a:off x="4722812" y="2777066"/>
            <a:ext cx="6021388" cy="204893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lvl1pPr>
            <a:lvl2pPr marL="914400" lvl="1" indent="-228600" algn="l">
              <a:lnSpc>
                <a:spcPct val="100000"/>
              </a:lnSpc>
              <a:spcBef>
                <a:spcPts val="600"/>
              </a:spcBef>
              <a:spcAft>
                <a:spcPts val="0"/>
              </a:spcAft>
              <a:buSzPts val="960"/>
              <a:buNone/>
              <a:defRPr sz="1200"/>
            </a:lvl2pPr>
            <a:lvl3pPr marL="1371600" lvl="2" indent="-228600" algn="l">
              <a:lnSpc>
                <a:spcPct val="100000"/>
              </a:lnSpc>
              <a:spcBef>
                <a:spcPts val="600"/>
              </a:spcBef>
              <a:spcAft>
                <a:spcPts val="0"/>
              </a:spcAft>
              <a:buSzPts val="800"/>
              <a:buNone/>
              <a:defRPr sz="1000"/>
            </a:lvl3pPr>
            <a:lvl4pPr marL="1828800" lvl="3" indent="-228600" algn="l">
              <a:lnSpc>
                <a:spcPct val="100000"/>
              </a:lnSpc>
              <a:spcBef>
                <a:spcPts val="600"/>
              </a:spcBef>
              <a:spcAft>
                <a:spcPts val="0"/>
              </a:spcAft>
              <a:buSzPts val="720"/>
              <a:buNone/>
              <a:defRPr sz="900"/>
            </a:lvl4pPr>
            <a:lvl5pPr marL="2286000" lvl="4" indent="-228600" algn="l">
              <a:lnSpc>
                <a:spcPct val="100000"/>
              </a:lnSpc>
              <a:spcBef>
                <a:spcPts val="600"/>
              </a:spcBef>
              <a:spcAft>
                <a:spcPts val="0"/>
              </a:spcAft>
              <a:buSzPts val="720"/>
              <a:buNone/>
              <a:defRPr sz="900"/>
            </a:lvl5pPr>
            <a:lvl6pPr marL="2743200" lvl="5" indent="-228600" algn="l">
              <a:lnSpc>
                <a:spcPct val="100000"/>
              </a:lnSpc>
              <a:spcBef>
                <a:spcPts val="600"/>
              </a:spcBef>
              <a:spcAft>
                <a:spcPts val="0"/>
              </a:spcAft>
              <a:buSzPts val="720"/>
              <a:buNone/>
              <a:defRPr sz="900"/>
            </a:lvl6pPr>
            <a:lvl7pPr marL="3200400" lvl="6" indent="-228600" algn="l">
              <a:lnSpc>
                <a:spcPct val="100000"/>
              </a:lnSpc>
              <a:spcBef>
                <a:spcPts val="600"/>
              </a:spcBef>
              <a:spcAft>
                <a:spcPts val="0"/>
              </a:spcAft>
              <a:buSzPts val="720"/>
              <a:buNone/>
              <a:defRPr sz="900"/>
            </a:lvl7pPr>
            <a:lvl8pPr marL="3657600" lvl="7" indent="-228600" algn="l">
              <a:lnSpc>
                <a:spcPct val="100000"/>
              </a:lnSpc>
              <a:spcBef>
                <a:spcPts val="600"/>
              </a:spcBef>
              <a:spcAft>
                <a:spcPts val="0"/>
              </a:spcAft>
              <a:buSzPts val="720"/>
              <a:buNone/>
              <a:defRPr sz="900"/>
            </a:lvl8pPr>
            <a:lvl9pPr marL="4114800" lvl="8" indent="-228600" algn="l">
              <a:lnSpc>
                <a:spcPct val="100000"/>
              </a:lnSpc>
              <a:spcBef>
                <a:spcPts val="600"/>
              </a:spcBef>
              <a:spcAft>
                <a:spcPts val="600"/>
              </a:spcAft>
              <a:buSzPts val="720"/>
              <a:buNone/>
              <a:defRPr sz="900"/>
            </a:lvl9pPr>
          </a:lstStyle>
          <a:p>
            <a:endParaRPr/>
          </a:p>
        </p:txBody>
      </p:sp>
      <p:sp>
        <p:nvSpPr>
          <p:cNvPr id="80" name="Google Shape;80;p2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3"/>
        <p:cNvGrpSpPr/>
        <p:nvPr/>
      </p:nvGrpSpPr>
      <p:grpSpPr>
        <a:xfrm>
          <a:off x="0" y="0"/>
          <a:ext cx="0" cy="0"/>
          <a:chOff x="0" y="0"/>
          <a:chExt cx="0" cy="0"/>
        </a:xfrm>
      </p:grpSpPr>
      <p:sp>
        <p:nvSpPr>
          <p:cNvPr id="84" name="Google Shape;84;p3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0"/>
          <p:cNvSpPr>
            <a:spLocks noGrp="1"/>
          </p:cNvSpPr>
          <p:nvPr>
            <p:ph type="pic" idx="2"/>
          </p:nvPr>
        </p:nvSpPr>
        <p:spPr>
          <a:xfrm>
            <a:off x="685800" y="533400"/>
            <a:ext cx="10818812" cy="31242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86" name="Google Shape;86;p30"/>
          <p:cNvSpPr txBox="1">
            <a:spLocks noGrp="1"/>
          </p:cNvSpPr>
          <p:nvPr>
            <p:ph type="body" idx="1"/>
          </p:nvPr>
        </p:nvSpPr>
        <p:spPr>
          <a:xfrm>
            <a:off x="914402" y="3843867"/>
            <a:ext cx="830421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280"/>
              <a:buFont typeface="Century Gothic"/>
              <a:buNone/>
              <a:defRPr sz="1600"/>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87" name="Google Shape;87;p3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88000">
              <a:srgbClr val="FFFFFF"/>
            </a:gs>
            <a:gs pos="100000">
              <a:srgbClr val="D5D5D5"/>
            </a:gs>
          </a:gsLst>
          <a:lin ang="5400000" scaled="0"/>
        </a:gradFill>
        <a:effectLst/>
      </p:bgPr>
    </p:bg>
    <p:spTree>
      <p:nvGrpSpPr>
        <p:cNvPr id="1" name="Shape 9"/>
        <p:cNvGrpSpPr/>
        <p:nvPr/>
      </p:nvGrpSpPr>
      <p:grpSpPr>
        <a:xfrm>
          <a:off x="0" y="0"/>
          <a:ext cx="0" cy="0"/>
          <a:chOff x="0" y="0"/>
          <a:chExt cx="0" cy="0"/>
        </a:xfrm>
      </p:grpSpPr>
      <p:grpSp>
        <p:nvGrpSpPr>
          <p:cNvPr id="10" name="Google Shape;10;p20"/>
          <p:cNvGrpSpPr/>
          <p:nvPr/>
        </p:nvGrpSpPr>
        <p:grpSpPr>
          <a:xfrm>
            <a:off x="9206969" y="2963333"/>
            <a:ext cx="2981859" cy="3208867"/>
            <a:chOff x="9206969" y="2963333"/>
            <a:chExt cx="2981859" cy="3208867"/>
          </a:xfrm>
        </p:grpSpPr>
        <p:cxnSp>
          <p:nvCxnSpPr>
            <p:cNvPr id="11" name="Google Shape;11;p20"/>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p:spPr>
        </p:cxnSp>
        <p:cxnSp>
          <p:nvCxnSpPr>
            <p:cNvPr id="12" name="Google Shape;12;p20"/>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p:spPr>
        </p:cxnSp>
        <p:cxnSp>
          <p:nvCxnSpPr>
            <p:cNvPr id="13" name="Google Shape;13;p20"/>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p:spPr>
        </p:cxnSp>
        <p:cxnSp>
          <p:nvCxnSpPr>
            <p:cNvPr id="14" name="Google Shape;14;p20"/>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p:spPr>
        </p:cxnSp>
        <p:cxnSp>
          <p:nvCxnSpPr>
            <p:cNvPr id="15" name="Google Shape;15;p20"/>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p:spPr>
        </p:cxnSp>
      </p:grpSp>
      <p:sp>
        <p:nvSpPr>
          <p:cNvPr id="16" name="Google Shape;16;p2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7" name="Google Shape;17;p20"/>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marR="0" lvl="0" indent="-330200" algn="l" rtl="0">
              <a:lnSpc>
                <a:spcPct val="100000"/>
              </a:lnSpc>
              <a:spcBef>
                <a:spcPts val="400"/>
              </a:spcBef>
              <a:spcAft>
                <a:spcPts val="0"/>
              </a:spcAft>
              <a:buClr>
                <a:schemeClr val="lt1"/>
              </a:buClr>
              <a:buSzPts val="1600"/>
              <a:buFont typeface="Noto Sans Symbols"/>
              <a:buChar char="▶"/>
              <a:defRPr sz="2000" b="0" i="0" u="none" strike="noStrike" cap="none">
                <a:solidFill>
                  <a:srgbClr val="B5B5B5"/>
                </a:solidFill>
                <a:latin typeface="Century Gothic"/>
                <a:ea typeface="Century Gothic"/>
                <a:cs typeface="Century Gothic"/>
                <a:sym typeface="Century Gothic"/>
              </a:defRPr>
            </a:lvl1pPr>
            <a:lvl2pPr marL="914400" marR="0" lvl="1" indent="-320040" algn="l" rtl="0">
              <a:lnSpc>
                <a:spcPct val="100000"/>
              </a:lnSpc>
              <a:spcBef>
                <a:spcPts val="600"/>
              </a:spcBef>
              <a:spcAft>
                <a:spcPts val="0"/>
              </a:spcAft>
              <a:buClr>
                <a:schemeClr val="lt1"/>
              </a:buClr>
              <a:buSzPts val="1440"/>
              <a:buFont typeface="Noto Sans Symbols"/>
              <a:buChar char="▶"/>
              <a:defRPr sz="1800" b="0" i="0" u="none" strike="noStrike" cap="none">
                <a:solidFill>
                  <a:srgbClr val="B5B5B5"/>
                </a:solidFill>
                <a:latin typeface="Century Gothic"/>
                <a:ea typeface="Century Gothic"/>
                <a:cs typeface="Century Gothic"/>
                <a:sym typeface="Century Gothic"/>
              </a:defRPr>
            </a:lvl2pPr>
            <a:lvl3pPr marL="1371600" marR="0" lvl="2" indent="-309880" algn="l" rtl="0">
              <a:lnSpc>
                <a:spcPct val="100000"/>
              </a:lnSpc>
              <a:spcBef>
                <a:spcPts val="600"/>
              </a:spcBef>
              <a:spcAft>
                <a:spcPts val="0"/>
              </a:spcAft>
              <a:buClr>
                <a:schemeClr val="lt1"/>
              </a:buClr>
              <a:buSzPts val="1280"/>
              <a:buFont typeface="Noto Sans Symbols"/>
              <a:buChar char="▶"/>
              <a:defRPr sz="1600" b="0" i="0" u="none" strike="noStrike" cap="none">
                <a:solidFill>
                  <a:srgbClr val="B5B5B5"/>
                </a:solidFill>
                <a:latin typeface="Century Gothic"/>
                <a:ea typeface="Century Gothic"/>
                <a:cs typeface="Century Gothic"/>
                <a:sym typeface="Century Gothic"/>
              </a:defRPr>
            </a:lvl3pPr>
            <a:lvl4pPr marL="1828800" marR="0" lvl="3" indent="-299719"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4pPr>
            <a:lvl5pPr marL="2286000" marR="0" lvl="4"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5pPr>
            <a:lvl6pPr marL="2743200" marR="0" lvl="5"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6pPr>
            <a:lvl7pPr marL="3200400" marR="0" lvl="6"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7pPr>
            <a:lvl8pPr marL="3657600" marR="0" lvl="7"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8pPr>
            <a:lvl9pPr marL="4114800" marR="0" lvl="8" indent="-299720" algn="l" rtl="0">
              <a:lnSpc>
                <a:spcPct val="100000"/>
              </a:lnSpc>
              <a:spcBef>
                <a:spcPts val="600"/>
              </a:spcBef>
              <a:spcAft>
                <a:spcPts val="60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9pPr>
          </a:lstStyle>
          <a:p>
            <a:endParaRPr/>
          </a:p>
        </p:txBody>
      </p:sp>
      <p:sp>
        <p:nvSpPr>
          <p:cNvPr id="18" name="Google Shape;18;p2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797979"/>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97979"/>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7.png"/><Relationship Id="rId5" Type="http://schemas.openxmlformats.org/officeDocument/2006/relationships/image" Target="../media/image2.png"/><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slide" Target="slide3.xml"/><Relationship Id="rId9" Type="http://schemas.openxmlformats.org/officeDocument/2006/relationships/image" Target="../media/image5.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7.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9.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0.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32.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33.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7.png"/><Relationship Id="rId5" Type="http://schemas.openxmlformats.org/officeDocument/2006/relationships/image" Target="../media/image35.png"/><Relationship Id="rId10" Type="http://schemas.openxmlformats.org/officeDocument/2006/relationships/image" Target="../media/image6.png"/><Relationship Id="rId4" Type="http://schemas.openxmlformats.org/officeDocument/2006/relationships/image" Target="../media/image34.png"/><Relationship Id="rId9" Type="http://schemas.openxmlformats.org/officeDocument/2006/relationships/image" Target="../media/image5.png"/><Relationship Id="rId1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8.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slide" Target="slide3.xm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9.emf"/><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0.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png"/><Relationship Id="rId3" Type="http://schemas.openxmlformats.org/officeDocument/2006/relationships/image" Target="../media/image43.png"/><Relationship Id="rId7" Type="http://schemas.openxmlformats.org/officeDocument/2006/relationships/image" Target="../media/image6.png"/><Relationship Id="rId12"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6.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0.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2.emf"/><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6" name="矩形 5">
            <a:extLst>
              <a:ext uri="{FF2B5EF4-FFF2-40B4-BE49-F238E27FC236}">
                <a16:creationId xmlns:a16="http://schemas.microsoft.com/office/drawing/2014/main" id="{367847CD-41DE-2EE8-2EEC-1582E3DCA887}"/>
              </a:ext>
            </a:extLst>
          </p:cNvPr>
          <p:cNvSpPr/>
          <p:nvPr/>
        </p:nvSpPr>
        <p:spPr>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图片 2">
            <a:extLst>
              <a:ext uri="{FF2B5EF4-FFF2-40B4-BE49-F238E27FC236}">
                <a16:creationId xmlns:a16="http://schemas.microsoft.com/office/drawing/2014/main" id="{69710316-B326-C9C5-7195-033BFC41E7B5}"/>
              </a:ext>
            </a:extLst>
          </p:cNvPr>
          <p:cNvPicPr>
            <a:picLocks noChangeAspect="1"/>
          </p:cNvPicPr>
          <p:nvPr/>
        </p:nvPicPr>
        <p:blipFill>
          <a:blip r:embed="rId3"/>
          <a:stretch>
            <a:fillRect/>
          </a:stretch>
        </p:blipFill>
        <p:spPr>
          <a:xfrm>
            <a:off x="9102619" y="3251607"/>
            <a:ext cx="2899388" cy="2082110"/>
          </a:xfrm>
          <a:prstGeom prst="rect">
            <a:avLst/>
          </a:prstGeom>
        </p:spPr>
      </p:pic>
      <p:pic>
        <p:nvPicPr>
          <p:cNvPr id="144" name="Google Shape;144;p1" descr="Nails with solid fill">
            <a:hlinkClick r:id="rId4" action="ppaction://hlinksldjump"/>
          </p:cNvPr>
          <p:cNvPicPr preferRelativeResize="0"/>
          <p:nvPr/>
        </p:nvPicPr>
        <p:blipFill rotWithShape="1">
          <a:blip r:embed="rId5">
            <a:alphaModFix/>
          </a:blip>
          <a:srcRect/>
          <a:stretch/>
        </p:blipFill>
        <p:spPr>
          <a:xfrm>
            <a:off x="319474" y="-665030"/>
            <a:ext cx="644604" cy="644604"/>
          </a:xfrm>
          <a:prstGeom prst="rect">
            <a:avLst/>
          </a:prstGeom>
          <a:noFill/>
          <a:ln>
            <a:noFill/>
          </a:ln>
        </p:spPr>
      </p:pic>
      <p:sp>
        <p:nvSpPr>
          <p:cNvPr id="145" name="Google Shape;145;p1"/>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46" name="Google Shape;146;p1"/>
          <p:cNvSpPr/>
          <p:nvPr/>
        </p:nvSpPr>
        <p:spPr>
          <a:xfrm rot="10800000">
            <a:off x="-1" y="-10806678"/>
            <a:ext cx="1278211"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147" name="Google Shape;147;p1" descr="Hamburger Menu Icon with solid fill">
            <a:hlinkClick r:id="rId6" action="ppaction://hlinksldjump"/>
          </p:cNvPr>
          <p:cNvPicPr preferRelativeResize="0"/>
          <p:nvPr/>
        </p:nvPicPr>
        <p:blipFill rotWithShape="1">
          <a:blip r:embed="rId7">
            <a:alphaModFix/>
          </a:blip>
          <a:srcRect/>
          <a:stretch/>
        </p:blipFill>
        <p:spPr>
          <a:xfrm>
            <a:off x="307482" y="6111244"/>
            <a:ext cx="644604" cy="644604"/>
          </a:xfrm>
          <a:prstGeom prst="rect">
            <a:avLst/>
          </a:prstGeom>
          <a:noFill/>
          <a:ln>
            <a:noFill/>
          </a:ln>
        </p:spPr>
      </p:pic>
      <p:pic>
        <p:nvPicPr>
          <p:cNvPr id="148" name="Google Shape;148;p1" descr="Group brainstorm with solid fill"/>
          <p:cNvPicPr preferRelativeResize="0"/>
          <p:nvPr/>
        </p:nvPicPr>
        <p:blipFill rotWithShape="1">
          <a:blip r:embed="rId8">
            <a:alphaModFix/>
          </a:blip>
          <a:srcRect/>
          <a:stretch/>
        </p:blipFill>
        <p:spPr>
          <a:xfrm>
            <a:off x="870944" y="3035"/>
            <a:ext cx="828000" cy="828000"/>
          </a:xfrm>
          <a:prstGeom prst="rect">
            <a:avLst/>
          </a:prstGeom>
          <a:noFill/>
          <a:ln>
            <a:noFill/>
          </a:ln>
        </p:spPr>
      </p:pic>
      <p:pic>
        <p:nvPicPr>
          <p:cNvPr id="149" name="Google Shape;149;p1" descr="Open book outline"/>
          <p:cNvPicPr preferRelativeResize="0"/>
          <p:nvPr/>
        </p:nvPicPr>
        <p:blipFill rotWithShape="1">
          <a:blip r:embed="rId9">
            <a:alphaModFix/>
          </a:blip>
          <a:srcRect/>
          <a:stretch/>
        </p:blipFill>
        <p:spPr>
          <a:xfrm>
            <a:off x="263980" y="958143"/>
            <a:ext cx="741323" cy="741323"/>
          </a:xfrm>
          <a:prstGeom prst="rect">
            <a:avLst/>
          </a:prstGeom>
          <a:noFill/>
          <a:ln>
            <a:noFill/>
          </a:ln>
        </p:spPr>
      </p:pic>
      <p:pic>
        <p:nvPicPr>
          <p:cNvPr id="150" name="Google Shape;150;p1" descr="Bullseye with solid fill"/>
          <p:cNvPicPr preferRelativeResize="0"/>
          <p:nvPr/>
        </p:nvPicPr>
        <p:blipFill rotWithShape="1">
          <a:blip r:embed="rId10">
            <a:alphaModFix/>
          </a:blip>
          <a:srcRect/>
          <a:stretch/>
        </p:blipFill>
        <p:spPr>
          <a:xfrm>
            <a:off x="263980" y="1826574"/>
            <a:ext cx="747513" cy="747513"/>
          </a:xfrm>
          <a:prstGeom prst="rect">
            <a:avLst/>
          </a:prstGeom>
          <a:noFill/>
          <a:ln>
            <a:noFill/>
          </a:ln>
        </p:spPr>
      </p:pic>
      <p:pic>
        <p:nvPicPr>
          <p:cNvPr id="151" name="Google Shape;151;p1" descr="Lights On with solid fill"/>
          <p:cNvPicPr preferRelativeResize="0"/>
          <p:nvPr/>
        </p:nvPicPr>
        <p:blipFill rotWithShape="1">
          <a:blip r:embed="rId11">
            <a:alphaModFix/>
          </a:blip>
          <a:srcRect/>
          <a:stretch/>
        </p:blipFill>
        <p:spPr>
          <a:xfrm>
            <a:off x="270239" y="2697346"/>
            <a:ext cx="725352" cy="725352"/>
          </a:xfrm>
          <a:prstGeom prst="rect">
            <a:avLst/>
          </a:prstGeom>
          <a:noFill/>
          <a:ln>
            <a:noFill/>
          </a:ln>
        </p:spPr>
      </p:pic>
      <p:pic>
        <p:nvPicPr>
          <p:cNvPr id="152" name="Google Shape;152;p1" descr="Contract with solid fill"/>
          <p:cNvPicPr preferRelativeResize="0"/>
          <p:nvPr/>
        </p:nvPicPr>
        <p:blipFill rotWithShape="1">
          <a:blip r:embed="rId12">
            <a:alphaModFix/>
          </a:blip>
          <a:srcRect/>
          <a:stretch/>
        </p:blipFill>
        <p:spPr>
          <a:xfrm>
            <a:off x="284306" y="3553652"/>
            <a:ext cx="690957" cy="690957"/>
          </a:xfrm>
          <a:prstGeom prst="rect">
            <a:avLst/>
          </a:prstGeom>
          <a:noFill/>
          <a:ln>
            <a:noFill/>
          </a:ln>
        </p:spPr>
      </p:pic>
      <p:pic>
        <p:nvPicPr>
          <p:cNvPr id="153" name="Google Shape;153;p1" descr="Court with solid fill"/>
          <p:cNvPicPr preferRelativeResize="0"/>
          <p:nvPr/>
        </p:nvPicPr>
        <p:blipFill rotWithShape="1">
          <a:blip r:embed="rId13">
            <a:alphaModFix/>
          </a:blip>
          <a:srcRect/>
          <a:stretch/>
        </p:blipFill>
        <p:spPr>
          <a:xfrm>
            <a:off x="273024" y="4371718"/>
            <a:ext cx="731611" cy="731611"/>
          </a:xfrm>
          <a:prstGeom prst="rect">
            <a:avLst/>
          </a:prstGeom>
          <a:noFill/>
          <a:ln>
            <a:noFill/>
          </a:ln>
        </p:spPr>
      </p:pic>
      <p:pic>
        <p:nvPicPr>
          <p:cNvPr id="154" name="Google Shape;154;p1" descr="Presentation with bar chart with solid fill"/>
          <p:cNvPicPr preferRelativeResize="0"/>
          <p:nvPr/>
        </p:nvPicPr>
        <p:blipFill rotWithShape="1">
          <a:blip r:embed="rId14">
            <a:alphaModFix/>
          </a:blip>
          <a:srcRect/>
          <a:stretch/>
        </p:blipFill>
        <p:spPr>
          <a:xfrm>
            <a:off x="263980" y="5230439"/>
            <a:ext cx="753509" cy="753509"/>
          </a:xfrm>
          <a:prstGeom prst="rect">
            <a:avLst/>
          </a:prstGeom>
          <a:noFill/>
          <a:ln>
            <a:noFill/>
          </a:ln>
        </p:spPr>
      </p:pic>
      <p:sp>
        <p:nvSpPr>
          <p:cNvPr id="19" name="标题 1">
            <a:extLst>
              <a:ext uri="{FF2B5EF4-FFF2-40B4-BE49-F238E27FC236}">
                <a16:creationId xmlns:a16="http://schemas.microsoft.com/office/drawing/2014/main" id="{EC20D4B8-8D56-4C40-9CA3-EC2E89A6E172}"/>
              </a:ext>
            </a:extLst>
          </p:cNvPr>
          <p:cNvSpPr>
            <a:spLocks noGrp="1"/>
          </p:cNvSpPr>
          <p:nvPr>
            <p:ph type="ctrTitle"/>
          </p:nvPr>
        </p:nvSpPr>
        <p:spPr>
          <a:xfrm>
            <a:off x="1542193" y="486209"/>
            <a:ext cx="9867498" cy="1392250"/>
          </a:xfrm>
        </p:spPr>
        <p:txBody>
          <a:bodyPr>
            <a:normAutofit/>
          </a:bodyPr>
          <a:lstStyle/>
          <a:p>
            <a:pPr algn="ctr"/>
            <a:r>
              <a:rPr lang="en-GB" sz="3600" b="1"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rPr>
              <a:t>Brain mechanisms for keeping track of volatile environmental states</a:t>
            </a:r>
            <a:endParaRPr lang="en-GB" dirty="0">
              <a:solidFill>
                <a:schemeClr val="bg2">
                  <a:lumMod val="10000"/>
                </a:schemeClr>
              </a:solidFill>
            </a:endParaRPr>
          </a:p>
        </p:txBody>
      </p:sp>
      <p:sp>
        <p:nvSpPr>
          <p:cNvPr id="21" name="文本框 20">
            <a:extLst>
              <a:ext uri="{FF2B5EF4-FFF2-40B4-BE49-F238E27FC236}">
                <a16:creationId xmlns:a16="http://schemas.microsoft.com/office/drawing/2014/main" id="{85C5E861-4D3C-4C8B-8BCC-A892F07F5785}"/>
              </a:ext>
            </a:extLst>
          </p:cNvPr>
          <p:cNvSpPr txBox="1"/>
          <p:nvPr/>
        </p:nvSpPr>
        <p:spPr>
          <a:xfrm>
            <a:off x="3368548" y="3311949"/>
            <a:ext cx="6304054" cy="2462213"/>
          </a:xfrm>
          <a:prstGeom prst="rect">
            <a:avLst/>
          </a:prstGeom>
          <a:noFill/>
        </p:spPr>
        <p:txBody>
          <a:bodyPr wrap="square" rtlCol="0">
            <a:spAutoFit/>
          </a:bodyPr>
          <a:lstStyle/>
          <a:p>
            <a:pPr algn="ctr" eaLnBrk="1" hangingPunct="1">
              <a:spcBef>
                <a:spcPct val="50000"/>
              </a:spcBef>
              <a:buFontTx/>
              <a:buNone/>
            </a:pPr>
            <a:r>
              <a:rPr lang="en-US" altLang="fr-FR" sz="2000" dirty="0">
                <a:solidFill>
                  <a:schemeClr val="bg2">
                    <a:lumMod val="10000"/>
                  </a:schemeClr>
                </a:solidFill>
              </a:rPr>
              <a:t>University College Dublin,</a:t>
            </a:r>
          </a:p>
          <a:p>
            <a:pPr algn="ctr" eaLnBrk="1" hangingPunct="1">
              <a:spcBef>
                <a:spcPct val="50000"/>
              </a:spcBef>
              <a:buFontTx/>
              <a:buNone/>
            </a:pPr>
            <a:r>
              <a:rPr lang="en-US" altLang="fr-FR" sz="2000" dirty="0">
                <a:solidFill>
                  <a:schemeClr val="bg2">
                    <a:lumMod val="10000"/>
                  </a:schemeClr>
                </a:solidFill>
              </a:rPr>
              <a:t> Biomedical Engineering, Dublin, Ireland,</a:t>
            </a:r>
          </a:p>
          <a:p>
            <a:pPr algn="ctr" eaLnBrk="1" hangingPunct="1">
              <a:spcBef>
                <a:spcPct val="50000"/>
              </a:spcBef>
              <a:buFontTx/>
              <a:buNone/>
            </a:pPr>
            <a:r>
              <a:rPr lang="en-US" altLang="fr-FR" sz="2000" dirty="0">
                <a:solidFill>
                  <a:schemeClr val="bg2">
                    <a:lumMod val="10000"/>
                  </a:schemeClr>
                </a:solidFill>
              </a:rPr>
              <a:t> </a:t>
            </a:r>
            <a:r>
              <a:rPr lang="en-US" altLang="zh-CN" sz="2000" dirty="0">
                <a:solidFill>
                  <a:schemeClr val="bg2">
                    <a:lumMod val="10000"/>
                  </a:schemeClr>
                </a:solidFill>
              </a:rPr>
              <a:t>l</a:t>
            </a:r>
            <a:r>
              <a:rPr lang="en-US" altLang="fr-FR" sz="2000" dirty="0">
                <a:solidFill>
                  <a:schemeClr val="bg2">
                    <a:lumMod val="10000"/>
                  </a:schemeClr>
                </a:solidFill>
              </a:rPr>
              <a:t>iang.tong@ucdconnect.i</a:t>
            </a:r>
            <a:r>
              <a:rPr lang="en-US" altLang="zh-CN" sz="2000" dirty="0">
                <a:solidFill>
                  <a:schemeClr val="bg2">
                    <a:lumMod val="10000"/>
                  </a:schemeClr>
                </a:solidFill>
              </a:rPr>
              <a:t>e</a:t>
            </a:r>
            <a:endParaRPr lang="en-US" altLang="fr-FR" sz="2000" dirty="0">
              <a:solidFill>
                <a:schemeClr val="bg2">
                  <a:lumMod val="10000"/>
                </a:schemeClr>
              </a:solidFill>
            </a:endParaRPr>
          </a:p>
          <a:p>
            <a:pPr algn="ctr" eaLnBrk="1" hangingPunct="1">
              <a:spcBef>
                <a:spcPct val="50000"/>
              </a:spcBef>
              <a:buFontTx/>
              <a:buNone/>
            </a:pPr>
            <a:r>
              <a:rPr lang="en-US" altLang="fr-FR" sz="2000" dirty="0">
                <a:solidFill>
                  <a:schemeClr val="bg2">
                    <a:lumMod val="10000"/>
                  </a:schemeClr>
                </a:solidFill>
              </a:rPr>
              <a:t>Liang Tong</a:t>
            </a:r>
          </a:p>
          <a:p>
            <a:pPr algn="ctr" eaLnBrk="1" hangingPunct="1">
              <a:spcBef>
                <a:spcPct val="50000"/>
              </a:spcBef>
              <a:buFontTx/>
              <a:buNone/>
            </a:pPr>
            <a:r>
              <a:rPr lang="en-US" altLang="fr-FR" sz="2000" dirty="0">
                <a:solidFill>
                  <a:schemeClr val="bg2">
                    <a:lumMod val="10000"/>
                  </a:schemeClr>
                </a:solidFill>
              </a:rPr>
              <a:t>17208987</a:t>
            </a:r>
          </a:p>
          <a:p>
            <a:endParaRPr lang="en-GB" dirty="0"/>
          </a:p>
        </p:txBody>
      </p:sp>
      <p:sp>
        <p:nvSpPr>
          <p:cNvPr id="20" name="文本框 19">
            <a:extLst>
              <a:ext uri="{FF2B5EF4-FFF2-40B4-BE49-F238E27FC236}">
                <a16:creationId xmlns:a16="http://schemas.microsoft.com/office/drawing/2014/main" id="{CB58C8C7-3058-5816-591B-952BF33C86F4}"/>
              </a:ext>
            </a:extLst>
          </p:cNvPr>
          <p:cNvSpPr txBox="1"/>
          <p:nvPr/>
        </p:nvSpPr>
        <p:spPr>
          <a:xfrm>
            <a:off x="3468093" y="1973539"/>
            <a:ext cx="6104964" cy="646331"/>
          </a:xfrm>
          <a:prstGeom prst="rect">
            <a:avLst/>
          </a:prstGeom>
          <a:noFill/>
        </p:spPr>
        <p:txBody>
          <a:bodyPr wrap="square">
            <a:spAutoFit/>
          </a:bodyPr>
          <a:lstStyle/>
          <a:p>
            <a:pPr algn="ctr"/>
            <a:r>
              <a:rPr lang="en-GB" sz="3600" dirty="0">
                <a:solidFill>
                  <a:schemeClr val="bg1"/>
                </a:solidFill>
              </a:rPr>
              <a:t>Bachelor's thesis - May 2022 </a:t>
            </a:r>
          </a:p>
        </p:txBody>
      </p:sp>
      <p:sp>
        <p:nvSpPr>
          <p:cNvPr id="23" name="文本框 22">
            <a:extLst>
              <a:ext uri="{FF2B5EF4-FFF2-40B4-BE49-F238E27FC236}">
                <a16:creationId xmlns:a16="http://schemas.microsoft.com/office/drawing/2014/main" id="{2C17A59B-1F1F-CBB9-5F30-972266B12C68}"/>
              </a:ext>
            </a:extLst>
          </p:cNvPr>
          <p:cNvSpPr txBox="1"/>
          <p:nvPr/>
        </p:nvSpPr>
        <p:spPr>
          <a:xfrm>
            <a:off x="2253728" y="5846343"/>
            <a:ext cx="4843120" cy="923330"/>
          </a:xfrm>
          <a:prstGeom prst="rect">
            <a:avLst/>
          </a:prstGeom>
          <a:noFill/>
        </p:spPr>
        <p:txBody>
          <a:bodyPr wrap="square">
            <a:spAutoFit/>
          </a:bodyPr>
          <a:lstStyle/>
          <a:p>
            <a:r>
              <a:rPr lang="en-GB" sz="1800" b="1" dirty="0"/>
              <a:t>Supervisors : </a:t>
            </a:r>
          </a:p>
          <a:p>
            <a:r>
              <a:rPr lang="en-GB" sz="1800" dirty="0"/>
              <a:t>	Prof. </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Simon Kelly</a:t>
            </a:r>
          </a:p>
          <a:p>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	</a:t>
            </a:r>
            <a:r>
              <a:rPr lang="en-GB" sz="1800" dirty="0" err="1">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Dr.</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 </a:t>
            </a:r>
            <a:r>
              <a:rPr lang="en-GB" sz="1800" dirty="0" err="1">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Elisabet</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 </a:t>
            </a:r>
            <a:r>
              <a:rPr lang="en-GB" sz="1800" dirty="0" err="1">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Parés-Pujolràs</a:t>
            </a:r>
            <a:endPar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endParaRPr>
          </a:p>
        </p:txBody>
      </p:sp>
      <p:sp>
        <p:nvSpPr>
          <p:cNvPr id="25" name="文本框 24">
            <a:extLst>
              <a:ext uri="{FF2B5EF4-FFF2-40B4-BE49-F238E27FC236}">
                <a16:creationId xmlns:a16="http://schemas.microsoft.com/office/drawing/2014/main" id="{BE7AC740-BB33-E3B8-3F09-F70100E5F435}"/>
              </a:ext>
            </a:extLst>
          </p:cNvPr>
          <p:cNvSpPr txBox="1"/>
          <p:nvPr/>
        </p:nvSpPr>
        <p:spPr>
          <a:xfrm>
            <a:off x="6839510" y="5843877"/>
            <a:ext cx="4526217" cy="923330"/>
          </a:xfrm>
          <a:prstGeom prst="rect">
            <a:avLst/>
          </a:prstGeom>
          <a:noFill/>
        </p:spPr>
        <p:txBody>
          <a:bodyPr wrap="square">
            <a:spAutoFit/>
          </a:bodyPr>
          <a:lstStyle/>
          <a:p>
            <a:r>
              <a:rPr lang="en-GB" sz="1800" b="1" dirty="0"/>
              <a:t>Examiner</a:t>
            </a:r>
            <a:r>
              <a:rPr lang="en-US" altLang="zh-CN" sz="1800" b="1" dirty="0"/>
              <a:t>s</a:t>
            </a:r>
            <a:r>
              <a:rPr lang="en-GB" sz="1800" b="1" dirty="0"/>
              <a:t> : </a:t>
            </a:r>
          </a:p>
          <a:p>
            <a:r>
              <a:rPr lang="en-GB" sz="1800" dirty="0"/>
              <a:t>	Prof. </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Simon Kelly</a:t>
            </a:r>
          </a:p>
          <a:p>
            <a:r>
              <a:rPr lang="en-GB" sz="1800" b="0" i="0" dirty="0">
                <a:solidFill>
                  <a:srgbClr val="222222"/>
                </a:solidFill>
                <a:effectLst/>
                <a:latin typeface="Arial" panose="020B0604020202020204" pitchFamily="34" charset="0"/>
              </a:rPr>
              <a:t>	Prof. Emer Doheny</a:t>
            </a:r>
            <a:endParaRPr lang="en-GB" sz="2000" dirty="0"/>
          </a:p>
        </p:txBody>
      </p:sp>
      <p:sp>
        <p:nvSpPr>
          <p:cNvPr id="27" name="文本框 26">
            <a:extLst>
              <a:ext uri="{FF2B5EF4-FFF2-40B4-BE49-F238E27FC236}">
                <a16:creationId xmlns:a16="http://schemas.microsoft.com/office/drawing/2014/main" id="{371C8388-12D8-DE7C-C16A-C49B0FE01FFA}"/>
              </a:ext>
            </a:extLst>
          </p:cNvPr>
          <p:cNvSpPr txBox="1"/>
          <p:nvPr/>
        </p:nvSpPr>
        <p:spPr>
          <a:xfrm>
            <a:off x="10655690" y="47703"/>
            <a:ext cx="1765495" cy="369332"/>
          </a:xfrm>
          <a:prstGeom prst="rect">
            <a:avLst/>
          </a:prstGeom>
          <a:noFill/>
        </p:spPr>
        <p:txBody>
          <a:bodyPr wrap="square">
            <a:spAutoFit/>
          </a:bodyPr>
          <a:lstStyle/>
          <a:p>
            <a:pPr algn="ctr">
              <a:spcAft>
                <a:spcPts val="1000"/>
              </a:spcAft>
            </a:pPr>
            <a:r>
              <a:rPr lang="en-GB" sz="1800" dirty="0">
                <a:latin typeface="Arial" panose="020B0604020202020204" pitchFamily="34" charset="0"/>
                <a:ea typeface="等线" panose="02010600030101010101" pitchFamily="2" charset="-122"/>
                <a:cs typeface="Arial" panose="020B0604020202020204" pitchFamily="34" charset="0"/>
              </a:rPr>
              <a:t>12/05/2021</a:t>
            </a:r>
            <a:endParaRPr lang="en-GB" sz="1800" dirty="0">
              <a:effectLst/>
              <a:latin typeface="Arial" panose="020B0604020202020204" pitchFamily="34" charset="0"/>
              <a:ea typeface="等线" panose="02010600030101010101" pitchFamily="2" charset="-122"/>
              <a:cs typeface="Arial" panose="020B0604020202020204" pitchFamily="34" charset="0"/>
            </a:endParaRPr>
          </a:p>
        </p:txBody>
      </p:sp>
      <p:sp>
        <p:nvSpPr>
          <p:cNvPr id="2" name="文本框 1">
            <a:extLst>
              <a:ext uri="{FF2B5EF4-FFF2-40B4-BE49-F238E27FC236}">
                <a16:creationId xmlns:a16="http://schemas.microsoft.com/office/drawing/2014/main" id="{EB3C787F-9CF6-B51A-CED4-08D90EAE5DE6}"/>
              </a:ext>
            </a:extLst>
          </p:cNvPr>
          <p:cNvSpPr txBox="1"/>
          <p:nvPr/>
        </p:nvSpPr>
        <p:spPr>
          <a:xfrm>
            <a:off x="3468093" y="2579254"/>
            <a:ext cx="6002479" cy="400110"/>
          </a:xfrm>
          <a:prstGeom prst="rect">
            <a:avLst/>
          </a:prstGeom>
          <a:noFill/>
        </p:spPr>
        <p:txBody>
          <a:bodyPr wrap="square" rtlCol="0">
            <a:spAutoFit/>
          </a:bodyPr>
          <a:lstStyle/>
          <a:p>
            <a:pPr algn="ctr"/>
            <a:r>
              <a:rPr lang="en-GB" sz="2000" i="1" dirty="0">
                <a:solidFill>
                  <a:schemeClr val="bg1"/>
                </a:solidFill>
              </a:rPr>
              <a:t>School of Electrical and Electronic Engineering</a:t>
            </a:r>
          </a:p>
        </p:txBody>
      </p:sp>
      <p:pic>
        <p:nvPicPr>
          <p:cNvPr id="5" name="图片 4">
            <a:extLst>
              <a:ext uri="{FF2B5EF4-FFF2-40B4-BE49-F238E27FC236}">
                <a16:creationId xmlns:a16="http://schemas.microsoft.com/office/drawing/2014/main" id="{5E74F56E-66EB-2862-E697-E6424C27770A}"/>
              </a:ext>
            </a:extLst>
          </p:cNvPr>
          <p:cNvPicPr>
            <a:picLocks noChangeAspect="1"/>
          </p:cNvPicPr>
          <p:nvPr/>
        </p:nvPicPr>
        <p:blipFill>
          <a:blip r:embed="rId15"/>
          <a:stretch>
            <a:fillRect/>
          </a:stretch>
        </p:blipFill>
        <p:spPr>
          <a:xfrm>
            <a:off x="1636651" y="3047081"/>
            <a:ext cx="1765494" cy="2572306"/>
          </a:xfrm>
          <a:prstGeom prst="rect">
            <a:avLst/>
          </a:prstGeom>
        </p:spPr>
      </p:pic>
    </p:spTree>
    <p:extLst>
      <p:ext uri="{BB962C8B-B14F-4D97-AF65-F5344CB8AC3E}">
        <p14:creationId xmlns:p14="http://schemas.microsoft.com/office/powerpoint/2010/main" val="1996519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6"/>
          <p:cNvSpPr/>
          <p:nvPr/>
        </p:nvSpPr>
        <p:spPr>
          <a:xfrm>
            <a:off x="863341" y="4365117"/>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50" name="Google Shape;450;p16"/>
          <p:cNvSpPr/>
          <p:nvPr/>
        </p:nvSpPr>
        <p:spPr>
          <a:xfrm rot="10800000">
            <a:off x="-2010" y="-6552026"/>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51" name="Google Shape;451;p16" descr="Hamburger Menu Icon with solid fill"/>
          <p:cNvPicPr preferRelativeResize="0"/>
          <p:nvPr/>
        </p:nvPicPr>
        <p:blipFill rotWithShape="1">
          <a:blip r:embed="rId3">
            <a:alphaModFix/>
          </a:blip>
          <a:srcRect/>
          <a:stretch/>
        </p:blipFill>
        <p:spPr>
          <a:xfrm>
            <a:off x="293931" y="6099610"/>
            <a:ext cx="644604" cy="644604"/>
          </a:xfrm>
          <a:prstGeom prst="rect">
            <a:avLst/>
          </a:prstGeom>
          <a:noFill/>
          <a:ln>
            <a:noFill/>
          </a:ln>
        </p:spPr>
      </p:pic>
      <p:pic>
        <p:nvPicPr>
          <p:cNvPr id="452" name="Google Shape;452;p16"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453" name="Google Shape;453;p16" descr="Open book outline"/>
          <p:cNvPicPr preferRelativeResize="0"/>
          <p:nvPr/>
        </p:nvPicPr>
        <p:blipFill rotWithShape="1">
          <a:blip r:embed="rId5">
            <a:alphaModFix/>
          </a:blip>
          <a:srcRect/>
          <a:stretch/>
        </p:blipFill>
        <p:spPr>
          <a:xfrm>
            <a:off x="263979" y="1026462"/>
            <a:ext cx="741323" cy="741323"/>
          </a:xfrm>
          <a:prstGeom prst="rect">
            <a:avLst/>
          </a:prstGeom>
          <a:noFill/>
          <a:ln>
            <a:noFill/>
          </a:ln>
        </p:spPr>
      </p:pic>
      <p:pic>
        <p:nvPicPr>
          <p:cNvPr id="454" name="Google Shape;454;p16" descr="Bullseye with solid fill"/>
          <p:cNvPicPr preferRelativeResize="0"/>
          <p:nvPr/>
        </p:nvPicPr>
        <p:blipFill rotWithShape="1">
          <a:blip r:embed="rId6">
            <a:alphaModFix/>
          </a:blip>
          <a:srcRect/>
          <a:stretch/>
        </p:blipFill>
        <p:spPr>
          <a:xfrm>
            <a:off x="257789" y="1871013"/>
            <a:ext cx="747513" cy="747513"/>
          </a:xfrm>
          <a:prstGeom prst="rect">
            <a:avLst/>
          </a:prstGeom>
          <a:noFill/>
          <a:ln>
            <a:noFill/>
          </a:ln>
        </p:spPr>
      </p:pic>
      <p:pic>
        <p:nvPicPr>
          <p:cNvPr id="455" name="Google Shape;455;p16" descr="Lights On with solid fill"/>
          <p:cNvPicPr preferRelativeResize="0"/>
          <p:nvPr/>
        </p:nvPicPr>
        <p:blipFill rotWithShape="1">
          <a:blip r:embed="rId7">
            <a:alphaModFix/>
          </a:blip>
          <a:srcRect/>
          <a:stretch/>
        </p:blipFill>
        <p:spPr>
          <a:xfrm>
            <a:off x="236360" y="2707316"/>
            <a:ext cx="725352" cy="725352"/>
          </a:xfrm>
          <a:prstGeom prst="rect">
            <a:avLst/>
          </a:prstGeom>
          <a:noFill/>
          <a:ln>
            <a:noFill/>
          </a:ln>
        </p:spPr>
      </p:pic>
      <p:pic>
        <p:nvPicPr>
          <p:cNvPr id="456" name="Google Shape;456;p16" descr="Contract with solid fill"/>
          <p:cNvPicPr preferRelativeResize="0"/>
          <p:nvPr/>
        </p:nvPicPr>
        <p:blipFill rotWithShape="1">
          <a:blip r:embed="rId8">
            <a:alphaModFix/>
          </a:blip>
          <a:srcRect/>
          <a:stretch/>
        </p:blipFill>
        <p:spPr>
          <a:xfrm>
            <a:off x="270755" y="3584464"/>
            <a:ext cx="690957" cy="690957"/>
          </a:xfrm>
          <a:prstGeom prst="rect">
            <a:avLst/>
          </a:prstGeom>
          <a:noFill/>
          <a:ln>
            <a:noFill/>
          </a:ln>
        </p:spPr>
      </p:pic>
      <p:pic>
        <p:nvPicPr>
          <p:cNvPr id="457" name="Google Shape;457;p16" descr="Court with solid fill"/>
          <p:cNvPicPr preferRelativeResize="0"/>
          <p:nvPr/>
        </p:nvPicPr>
        <p:blipFill rotWithShape="1">
          <a:blip r:embed="rId9">
            <a:alphaModFix/>
          </a:blip>
          <a:srcRect/>
          <a:stretch/>
        </p:blipFill>
        <p:spPr>
          <a:xfrm>
            <a:off x="911535" y="4431323"/>
            <a:ext cx="731611" cy="689839"/>
          </a:xfrm>
          <a:prstGeom prst="rect">
            <a:avLst/>
          </a:prstGeom>
          <a:noFill/>
          <a:ln>
            <a:noFill/>
          </a:ln>
        </p:spPr>
      </p:pic>
      <p:pic>
        <p:nvPicPr>
          <p:cNvPr id="458" name="Google Shape;458;p16" descr="Presentation with bar chart with solid fill"/>
          <p:cNvPicPr preferRelativeResize="0"/>
          <p:nvPr/>
        </p:nvPicPr>
        <p:blipFill rotWithShape="1">
          <a:blip r:embed="rId10">
            <a:alphaModFix/>
          </a:blip>
          <a:srcRect/>
          <a:stretch/>
        </p:blipFill>
        <p:spPr>
          <a:xfrm>
            <a:off x="257789" y="5243504"/>
            <a:ext cx="753509" cy="753509"/>
          </a:xfrm>
          <a:prstGeom prst="rect">
            <a:avLst/>
          </a:prstGeom>
          <a:noFill/>
          <a:ln>
            <a:noFill/>
          </a:ln>
        </p:spPr>
      </p:pic>
      <p:sp>
        <p:nvSpPr>
          <p:cNvPr id="16" name="文本框 15">
            <a:extLst>
              <a:ext uri="{FF2B5EF4-FFF2-40B4-BE49-F238E27FC236}">
                <a16:creationId xmlns:a16="http://schemas.microsoft.com/office/drawing/2014/main" id="{2F0B708E-CD73-9A7B-B4CD-B1AD5E569FBC}"/>
              </a:ext>
            </a:extLst>
          </p:cNvPr>
          <p:cNvSpPr txBox="1"/>
          <p:nvPr/>
        </p:nvSpPr>
        <p:spPr>
          <a:xfrm>
            <a:off x="1691341" y="77075"/>
            <a:ext cx="6108404" cy="461665"/>
          </a:xfrm>
          <a:prstGeom prst="rect">
            <a:avLst/>
          </a:prstGeom>
          <a:noFill/>
        </p:spPr>
        <p:txBody>
          <a:bodyPr wrap="square">
            <a:spAutoFit/>
          </a:bodyPr>
          <a:lstStyle/>
          <a:p>
            <a:r>
              <a:rPr lang="en-GB" sz="2400" b="1" dirty="0"/>
              <a:t>Experiment one : Beta power analysis</a:t>
            </a:r>
            <a:endParaRPr lang="en-GB" sz="2400" dirty="0"/>
          </a:p>
        </p:txBody>
      </p:sp>
      <p:pic>
        <p:nvPicPr>
          <p:cNvPr id="3" name="图片 2">
            <a:extLst>
              <a:ext uri="{FF2B5EF4-FFF2-40B4-BE49-F238E27FC236}">
                <a16:creationId xmlns:a16="http://schemas.microsoft.com/office/drawing/2014/main" id="{1EC1F555-DA50-7EB0-CC91-1E8B09EA6945}"/>
              </a:ext>
            </a:extLst>
          </p:cNvPr>
          <p:cNvPicPr>
            <a:picLocks noChangeAspect="1"/>
          </p:cNvPicPr>
          <p:nvPr/>
        </p:nvPicPr>
        <p:blipFill>
          <a:blip r:embed="rId11"/>
          <a:stretch>
            <a:fillRect/>
          </a:stretch>
        </p:blipFill>
        <p:spPr>
          <a:xfrm>
            <a:off x="1691340" y="661950"/>
            <a:ext cx="5346475" cy="4221553"/>
          </a:xfrm>
          <a:prstGeom prst="rect">
            <a:avLst/>
          </a:prstGeom>
        </p:spPr>
      </p:pic>
      <p:pic>
        <p:nvPicPr>
          <p:cNvPr id="18" name="图片 17">
            <a:extLst>
              <a:ext uri="{FF2B5EF4-FFF2-40B4-BE49-F238E27FC236}">
                <a16:creationId xmlns:a16="http://schemas.microsoft.com/office/drawing/2014/main" id="{ECCA4DF5-E31D-016E-A2BC-100A37C3BB70}"/>
              </a:ext>
            </a:extLst>
          </p:cNvPr>
          <p:cNvPicPr>
            <a:picLocks noChangeAspect="1"/>
          </p:cNvPicPr>
          <p:nvPr/>
        </p:nvPicPr>
        <p:blipFill>
          <a:blip r:embed="rId12"/>
          <a:stretch>
            <a:fillRect/>
          </a:stretch>
        </p:blipFill>
        <p:spPr>
          <a:xfrm>
            <a:off x="7190125" y="1706368"/>
            <a:ext cx="5001875" cy="3131441"/>
          </a:xfrm>
          <a:prstGeom prst="rect">
            <a:avLst/>
          </a:prstGeom>
        </p:spPr>
      </p:pic>
      <p:sp>
        <p:nvSpPr>
          <p:cNvPr id="20" name="文本框 19">
            <a:extLst>
              <a:ext uri="{FF2B5EF4-FFF2-40B4-BE49-F238E27FC236}">
                <a16:creationId xmlns:a16="http://schemas.microsoft.com/office/drawing/2014/main" id="{EEB342B2-572E-0EF9-7881-A5DF2A9C966B}"/>
              </a:ext>
            </a:extLst>
          </p:cNvPr>
          <p:cNvSpPr txBox="1"/>
          <p:nvPr/>
        </p:nvSpPr>
        <p:spPr>
          <a:xfrm>
            <a:off x="1763315" y="4837809"/>
            <a:ext cx="5573149" cy="276999"/>
          </a:xfrm>
          <a:prstGeom prst="rect">
            <a:avLst/>
          </a:prstGeom>
          <a:noFill/>
        </p:spPr>
        <p:txBody>
          <a:bodyPr wrap="square">
            <a:spAutoFit/>
          </a:bodyPr>
          <a:lstStyle/>
          <a:p>
            <a:r>
              <a:rPr lang="en-GB" sz="1200" dirty="0"/>
              <a:t>Fig. 11 Beta power activity sorted by gap and Chronological scalp topography. </a:t>
            </a:r>
          </a:p>
        </p:txBody>
      </p:sp>
      <p:sp>
        <p:nvSpPr>
          <p:cNvPr id="22" name="文本框 21">
            <a:extLst>
              <a:ext uri="{FF2B5EF4-FFF2-40B4-BE49-F238E27FC236}">
                <a16:creationId xmlns:a16="http://schemas.microsoft.com/office/drawing/2014/main" id="{E35D8646-D12C-4C21-2EF7-BA6B066F9B00}"/>
              </a:ext>
            </a:extLst>
          </p:cNvPr>
          <p:cNvSpPr txBox="1"/>
          <p:nvPr/>
        </p:nvSpPr>
        <p:spPr>
          <a:xfrm>
            <a:off x="7190125" y="4791642"/>
            <a:ext cx="5001875" cy="276999"/>
          </a:xfrm>
          <a:prstGeom prst="rect">
            <a:avLst/>
          </a:prstGeom>
          <a:noFill/>
        </p:spPr>
        <p:txBody>
          <a:bodyPr wrap="square">
            <a:spAutoFit/>
          </a:bodyPr>
          <a:lstStyle/>
          <a:p>
            <a:r>
              <a:rPr lang="en-GB" sz="1200" dirty="0"/>
              <a:t>Fig. 12 Beta power activity sorted by sorted by coherence of pulse 1 </a:t>
            </a:r>
          </a:p>
        </p:txBody>
      </p:sp>
      <p:sp>
        <p:nvSpPr>
          <p:cNvPr id="19" name="文本框 18">
            <a:extLst>
              <a:ext uri="{FF2B5EF4-FFF2-40B4-BE49-F238E27FC236}">
                <a16:creationId xmlns:a16="http://schemas.microsoft.com/office/drawing/2014/main" id="{92D3EE6A-1386-FE24-954B-A0B56D8C702F}"/>
              </a:ext>
            </a:extLst>
          </p:cNvPr>
          <p:cNvSpPr txBox="1"/>
          <p:nvPr/>
        </p:nvSpPr>
        <p:spPr>
          <a:xfrm>
            <a:off x="2034510" y="5243504"/>
            <a:ext cx="9863559" cy="1631216"/>
          </a:xfrm>
          <a:prstGeom prst="rect">
            <a:avLst/>
          </a:prstGeom>
          <a:noFill/>
        </p:spPr>
        <p:txBody>
          <a:bodyPr wrap="square">
            <a:spAutoFit/>
          </a:bodyPr>
          <a:lstStyle/>
          <a:p>
            <a:pPr marL="342900" indent="-342900">
              <a:buFont typeface="Arial" panose="020B0604020202020204" pitchFamily="34" charset="0"/>
              <a:buChar char="•"/>
            </a:pPr>
            <a:r>
              <a:rPr lang="en-GB" sz="2000" dirty="0"/>
              <a:t>The decision is partially made in the motor areas.</a:t>
            </a:r>
          </a:p>
          <a:p>
            <a:pPr marL="342900" indent="-342900">
              <a:buFont typeface="Arial" panose="020B0604020202020204" pitchFamily="34" charset="0"/>
              <a:buChar char="•"/>
            </a:pPr>
            <a:r>
              <a:rPr lang="en-GB" sz="2000" dirty="0"/>
              <a:t>Beta band activity has a close relationships with motor preparation .</a:t>
            </a:r>
          </a:p>
          <a:p>
            <a:pPr marL="342900" indent="-342900">
              <a:buFont typeface="Arial" panose="020B0604020202020204" pitchFamily="34" charset="0"/>
              <a:buChar char="•"/>
            </a:pPr>
            <a:r>
              <a:rPr lang="en-GB" sz="2000" dirty="0"/>
              <a:t>For correct response trials, event-related desynchronisation (ERD) are observed after pulses.</a:t>
            </a:r>
          </a:p>
          <a:p>
            <a:pPr marL="342900" indent="-342900">
              <a:buFont typeface="Arial" panose="020B0604020202020204" pitchFamily="34" charset="0"/>
              <a:buChar char="•"/>
            </a:pPr>
            <a:r>
              <a:rPr lang="en-GB" sz="2000" dirty="0"/>
              <a:t>Greater lateralisation following high-coherence P1</a:t>
            </a:r>
          </a:p>
        </p:txBody>
      </p:sp>
    </p:spTree>
    <p:extLst>
      <p:ext uri="{BB962C8B-B14F-4D97-AF65-F5344CB8AC3E}">
        <p14:creationId xmlns:p14="http://schemas.microsoft.com/office/powerpoint/2010/main" val="26426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sp>
        <p:nvSpPr>
          <p:cNvPr id="32" name="文本框 31">
            <a:extLst>
              <a:ext uri="{FF2B5EF4-FFF2-40B4-BE49-F238E27FC236}">
                <a16:creationId xmlns:a16="http://schemas.microsoft.com/office/drawing/2014/main" id="{55A53A0F-68E3-4F30-9D5C-41404EB6F988}"/>
              </a:ext>
            </a:extLst>
          </p:cNvPr>
          <p:cNvSpPr txBox="1"/>
          <p:nvPr/>
        </p:nvSpPr>
        <p:spPr>
          <a:xfrm>
            <a:off x="1508725" y="227688"/>
            <a:ext cx="6118058" cy="461665"/>
          </a:xfrm>
          <a:prstGeom prst="rect">
            <a:avLst/>
          </a:prstGeom>
          <a:noFill/>
        </p:spPr>
        <p:txBody>
          <a:bodyPr wrap="square">
            <a:spAutoFit/>
          </a:bodyPr>
          <a:lstStyle/>
          <a:p>
            <a:r>
              <a:rPr lang="en-GB" sz="2400" b="1" dirty="0"/>
              <a:t>Experiment two : Volatile environment</a:t>
            </a:r>
          </a:p>
        </p:txBody>
      </p:sp>
      <p:sp>
        <p:nvSpPr>
          <p:cNvPr id="19" name="文本框 18">
            <a:extLst>
              <a:ext uri="{FF2B5EF4-FFF2-40B4-BE49-F238E27FC236}">
                <a16:creationId xmlns:a16="http://schemas.microsoft.com/office/drawing/2014/main" id="{6A77DA82-9607-B1D2-FC03-6A01D9105F5A}"/>
              </a:ext>
            </a:extLst>
          </p:cNvPr>
          <p:cNvSpPr txBox="1"/>
          <p:nvPr/>
        </p:nvSpPr>
        <p:spPr>
          <a:xfrm>
            <a:off x="2051970" y="4749491"/>
            <a:ext cx="6853779" cy="307777"/>
          </a:xfrm>
          <a:prstGeom prst="rect">
            <a:avLst/>
          </a:prstGeom>
          <a:noFill/>
        </p:spPr>
        <p:txBody>
          <a:bodyPr wrap="square">
            <a:spAutoFit/>
          </a:bodyPr>
          <a:lstStyle/>
          <a:p>
            <a:r>
              <a:rPr lang="en-GB" dirty="0"/>
              <a:t>Fig. 13  Schematic of the two-alternative perceptual choice task and Sample trail.</a:t>
            </a:r>
          </a:p>
        </p:txBody>
      </p:sp>
      <p:pic>
        <p:nvPicPr>
          <p:cNvPr id="6" name="图片 5">
            <a:extLst>
              <a:ext uri="{FF2B5EF4-FFF2-40B4-BE49-F238E27FC236}">
                <a16:creationId xmlns:a16="http://schemas.microsoft.com/office/drawing/2014/main" id="{518F0190-92A7-CEA1-B19C-CE0EE39BA399}"/>
              </a:ext>
            </a:extLst>
          </p:cNvPr>
          <p:cNvPicPr>
            <a:picLocks noChangeAspect="1"/>
          </p:cNvPicPr>
          <p:nvPr/>
        </p:nvPicPr>
        <p:blipFill>
          <a:blip r:embed="rId11"/>
          <a:stretch>
            <a:fillRect/>
          </a:stretch>
        </p:blipFill>
        <p:spPr>
          <a:xfrm>
            <a:off x="2051970" y="736252"/>
            <a:ext cx="7634290" cy="4090929"/>
          </a:xfrm>
          <a:prstGeom prst="rect">
            <a:avLst/>
          </a:prstGeom>
        </p:spPr>
      </p:pic>
      <p:sp>
        <p:nvSpPr>
          <p:cNvPr id="28" name="文本框 27">
            <a:extLst>
              <a:ext uri="{FF2B5EF4-FFF2-40B4-BE49-F238E27FC236}">
                <a16:creationId xmlns:a16="http://schemas.microsoft.com/office/drawing/2014/main" id="{069587C7-93B4-10B5-C663-8595A86391E7}"/>
              </a:ext>
            </a:extLst>
          </p:cNvPr>
          <p:cNvSpPr txBox="1"/>
          <p:nvPr/>
        </p:nvSpPr>
        <p:spPr>
          <a:xfrm>
            <a:off x="2198281" y="4976010"/>
            <a:ext cx="5999421" cy="1420325"/>
          </a:xfrm>
          <a:prstGeom prst="rect">
            <a:avLst/>
          </a:prstGeom>
          <a:noFill/>
        </p:spPr>
        <p:txBody>
          <a:bodyPr wrap="square">
            <a:spAutoFit/>
          </a:bodyPr>
          <a:lstStyle/>
          <a:p>
            <a:pPr>
              <a:lnSpc>
                <a:spcPct val="150000"/>
              </a:lnSpc>
            </a:pPr>
            <a:r>
              <a:rPr lang="en-GB" sz="2000" dirty="0"/>
              <a:t>Experiment variables：</a:t>
            </a:r>
          </a:p>
          <a:p>
            <a:pPr marL="342900" indent="-342900">
              <a:lnSpc>
                <a:spcPct val="150000"/>
              </a:lnSpc>
              <a:buFont typeface="Arial" panose="020B0604020202020204" pitchFamily="34" charset="0"/>
              <a:buChar char="•"/>
            </a:pPr>
            <a:r>
              <a:rPr lang="en-GB" sz="2000" dirty="0"/>
              <a:t>Hazard rate (probability of change): 0.1</a:t>
            </a:r>
          </a:p>
          <a:p>
            <a:pPr marL="342900" indent="-342900">
              <a:lnSpc>
                <a:spcPct val="150000"/>
              </a:lnSpc>
              <a:buFont typeface="Arial" panose="020B0604020202020204" pitchFamily="34" charset="0"/>
              <a:buChar char="•"/>
            </a:pPr>
            <a:r>
              <a:rPr lang="en-GB" sz="2000" dirty="0"/>
              <a:t>Max samples per trial : 10</a:t>
            </a:r>
          </a:p>
        </p:txBody>
      </p:sp>
    </p:spTree>
    <p:extLst>
      <p:ext uri="{BB962C8B-B14F-4D97-AF65-F5344CB8AC3E}">
        <p14:creationId xmlns:p14="http://schemas.microsoft.com/office/powerpoint/2010/main" val="73646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19" name="文本框 18">
            <a:extLst>
              <a:ext uri="{FF2B5EF4-FFF2-40B4-BE49-F238E27FC236}">
                <a16:creationId xmlns:a16="http://schemas.microsoft.com/office/drawing/2014/main" id="{6C7E4C6B-6F83-651B-8178-A7AAB734DAEE}"/>
              </a:ext>
            </a:extLst>
          </p:cNvPr>
          <p:cNvSpPr txBox="1"/>
          <p:nvPr/>
        </p:nvSpPr>
        <p:spPr>
          <a:xfrm>
            <a:off x="1691339" y="260242"/>
            <a:ext cx="9674865" cy="461665"/>
          </a:xfrm>
          <a:prstGeom prst="rect">
            <a:avLst/>
          </a:prstGeom>
          <a:noFill/>
        </p:spPr>
        <p:txBody>
          <a:bodyPr wrap="square">
            <a:spAutoFit/>
          </a:bodyPr>
          <a:lstStyle/>
          <a:p>
            <a:r>
              <a:rPr lang="en-GB" sz="2400" b="1" dirty="0"/>
              <a:t>Experiment two : Regression analysis (Normative model N=12) </a:t>
            </a:r>
            <a:endParaRPr lang="en-GB" sz="2400" dirty="0"/>
          </a:p>
        </p:txBody>
      </p:sp>
      <p:pic>
        <p:nvPicPr>
          <p:cNvPr id="5" name="图片 4">
            <a:extLst>
              <a:ext uri="{FF2B5EF4-FFF2-40B4-BE49-F238E27FC236}">
                <a16:creationId xmlns:a16="http://schemas.microsoft.com/office/drawing/2014/main" id="{11EBD983-5F07-B7C9-F4D7-48D4CF94EC2D}"/>
              </a:ext>
            </a:extLst>
          </p:cNvPr>
          <p:cNvPicPr>
            <a:picLocks noChangeAspect="1"/>
          </p:cNvPicPr>
          <p:nvPr/>
        </p:nvPicPr>
        <p:blipFill>
          <a:blip r:embed="rId11"/>
          <a:stretch>
            <a:fillRect/>
          </a:stretch>
        </p:blipFill>
        <p:spPr>
          <a:xfrm>
            <a:off x="6504062" y="789677"/>
            <a:ext cx="5751251" cy="4828096"/>
          </a:xfrm>
          <a:prstGeom prst="rect">
            <a:avLst/>
          </a:prstGeom>
        </p:spPr>
      </p:pic>
      <p:sp>
        <p:nvSpPr>
          <p:cNvPr id="23" name="文本框 22">
            <a:extLst>
              <a:ext uri="{FF2B5EF4-FFF2-40B4-BE49-F238E27FC236}">
                <a16:creationId xmlns:a16="http://schemas.microsoft.com/office/drawing/2014/main" id="{07E3F881-89C7-F43F-C2CB-7970F779DD13}"/>
              </a:ext>
            </a:extLst>
          </p:cNvPr>
          <p:cNvSpPr txBox="1"/>
          <p:nvPr/>
        </p:nvSpPr>
        <p:spPr>
          <a:xfrm>
            <a:off x="6959010" y="5685543"/>
            <a:ext cx="5296303" cy="307777"/>
          </a:xfrm>
          <a:prstGeom prst="rect">
            <a:avLst/>
          </a:prstGeom>
          <a:noFill/>
        </p:spPr>
        <p:txBody>
          <a:bodyPr wrap="square">
            <a:spAutoFit/>
          </a:bodyPr>
          <a:lstStyle/>
          <a:p>
            <a:r>
              <a:rPr lang="en-GB" dirty="0"/>
              <a:t>Figure 14. Sample-resolved weight of evidence on choice </a:t>
            </a:r>
          </a:p>
        </p:txBody>
      </p:sp>
      <p:sp>
        <p:nvSpPr>
          <p:cNvPr id="24" name="文本框 23">
            <a:extLst>
              <a:ext uri="{FF2B5EF4-FFF2-40B4-BE49-F238E27FC236}">
                <a16:creationId xmlns:a16="http://schemas.microsoft.com/office/drawing/2014/main" id="{5064ED51-7BFB-5C28-FAE5-49B86BAC6AC5}"/>
              </a:ext>
            </a:extLst>
          </p:cNvPr>
          <p:cNvSpPr txBox="1"/>
          <p:nvPr/>
        </p:nvSpPr>
        <p:spPr>
          <a:xfrm>
            <a:off x="1449059" y="1240227"/>
            <a:ext cx="5627601" cy="1938992"/>
          </a:xfrm>
          <a:prstGeom prst="rect">
            <a:avLst/>
          </a:prstGeom>
          <a:noFill/>
        </p:spPr>
        <p:txBody>
          <a:bodyPr wrap="square">
            <a:spAutoFit/>
          </a:bodyPr>
          <a:lstStyle/>
          <a:p>
            <a:r>
              <a:rPr lang="en-GB" sz="2000" dirty="0"/>
              <a:t>P(Choice) ~ LLR + LLR*Surprise + LLR*Uncertainty</a:t>
            </a:r>
          </a:p>
          <a:p>
            <a:pPr marL="342900" indent="-342900">
              <a:buFont typeface="Arial" panose="020B0604020202020204" pitchFamily="34" charset="0"/>
              <a:buChar char="•"/>
            </a:pPr>
            <a:r>
              <a:rPr lang="en-GB" sz="2000" dirty="0"/>
              <a:t>‘Surprise’ : Sample suddenly becomes very informative.</a:t>
            </a:r>
          </a:p>
          <a:p>
            <a:pPr marL="342900" indent="-342900">
              <a:buFont typeface="Arial" panose="020B0604020202020204" pitchFamily="34" charset="0"/>
              <a:buChar char="•"/>
            </a:pPr>
            <a:r>
              <a:rPr lang="en-GB" sz="2000" dirty="0"/>
              <a:t>‘Uncertainty’ : The weaker the belief, the greater the uncertainty.</a:t>
            </a:r>
          </a:p>
        </p:txBody>
      </p:sp>
      <p:sp>
        <p:nvSpPr>
          <p:cNvPr id="17" name="文本框 16">
            <a:extLst>
              <a:ext uri="{FF2B5EF4-FFF2-40B4-BE49-F238E27FC236}">
                <a16:creationId xmlns:a16="http://schemas.microsoft.com/office/drawing/2014/main" id="{AEFC9A6C-8F6D-2064-863F-6924E3601CA4}"/>
              </a:ext>
            </a:extLst>
          </p:cNvPr>
          <p:cNvSpPr txBox="1"/>
          <p:nvPr/>
        </p:nvSpPr>
        <p:spPr>
          <a:xfrm>
            <a:off x="1627280" y="3692892"/>
            <a:ext cx="5331730" cy="280532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dirty="0"/>
              <a:t>LLR for the finial sample has a very strong impact on participants choice. (blue)</a:t>
            </a:r>
          </a:p>
          <a:p>
            <a:pPr marL="342900" indent="-342900">
              <a:lnSpc>
                <a:spcPct val="150000"/>
              </a:lnSpc>
              <a:buFont typeface="Arial" panose="020B0604020202020204" pitchFamily="34" charset="0"/>
              <a:buChar char="•"/>
            </a:pPr>
            <a:r>
              <a:rPr lang="en-GB" sz="2000" dirty="0"/>
              <a:t>Participants are paying more attention to how surprising samples are and how convinced they are. (red and green)</a:t>
            </a:r>
          </a:p>
          <a:p>
            <a:pPr marL="342900" indent="-342900">
              <a:lnSpc>
                <a:spcPct val="150000"/>
              </a:lnSpc>
              <a:buFont typeface="Arial" panose="020B0604020202020204" pitchFamily="34" charset="0"/>
              <a:buChar char="•"/>
            </a:pPr>
            <a:endParaRPr lang="en-GB" sz="2000" dirty="0"/>
          </a:p>
        </p:txBody>
      </p:sp>
    </p:spTree>
    <p:extLst>
      <p:ext uri="{BB962C8B-B14F-4D97-AF65-F5344CB8AC3E}">
        <p14:creationId xmlns:p14="http://schemas.microsoft.com/office/powerpoint/2010/main" val="3078721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18" name="图片 17">
            <a:extLst>
              <a:ext uri="{FF2B5EF4-FFF2-40B4-BE49-F238E27FC236}">
                <a16:creationId xmlns:a16="http://schemas.microsoft.com/office/drawing/2014/main" id="{8827885D-BE40-4435-642E-5D6178ACEE0D}"/>
              </a:ext>
            </a:extLst>
          </p:cNvPr>
          <p:cNvPicPr>
            <a:picLocks noChangeAspect="1"/>
          </p:cNvPicPr>
          <p:nvPr/>
        </p:nvPicPr>
        <p:blipFill>
          <a:blip r:embed="rId3"/>
          <a:stretch>
            <a:fillRect/>
          </a:stretch>
        </p:blipFill>
        <p:spPr>
          <a:xfrm>
            <a:off x="1418243" y="652029"/>
            <a:ext cx="7176742" cy="4138766"/>
          </a:xfrm>
          <a:prstGeom prst="rect">
            <a:avLst/>
          </a:prstGeom>
        </p:spPr>
      </p:pic>
      <p:sp>
        <p:nvSpPr>
          <p:cNvPr id="471" name="Google Shape;471;p39"/>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p:cNvPicPr preferRelativeResize="0"/>
          <p:nvPr/>
        </p:nvPicPr>
        <p:blipFill rotWithShape="1">
          <a:blip r:embed="rId4">
            <a:alphaModFix/>
          </a:blip>
          <a:srcRect/>
          <a:stretch/>
        </p:blipFill>
        <p:spPr>
          <a:xfrm>
            <a:off x="293931" y="6099610"/>
            <a:ext cx="644604" cy="644604"/>
          </a:xfrm>
          <a:prstGeom prst="rect">
            <a:avLst/>
          </a:prstGeom>
          <a:noFill/>
          <a:ln>
            <a:noFill/>
          </a:ln>
        </p:spPr>
      </p:pic>
      <p:pic>
        <p:nvPicPr>
          <p:cNvPr id="474" name="Google Shape;474;p39" descr="Group brainstorm with solid fill"/>
          <p:cNvPicPr preferRelativeResize="0"/>
          <p:nvPr/>
        </p:nvPicPr>
        <p:blipFill rotWithShape="1">
          <a:blip r:embed="rId5">
            <a:alphaModFix/>
          </a:blip>
          <a:srcRect/>
          <a:stretch/>
        </p:blipFill>
        <p:spPr>
          <a:xfrm>
            <a:off x="222282" y="77075"/>
            <a:ext cx="828000" cy="828000"/>
          </a:xfrm>
          <a:prstGeom prst="rect">
            <a:avLst/>
          </a:prstGeom>
          <a:noFill/>
          <a:ln>
            <a:noFill/>
          </a:ln>
        </p:spPr>
      </p:pic>
      <p:pic>
        <p:nvPicPr>
          <p:cNvPr id="475" name="Google Shape;475;p39" descr="Open book outline"/>
          <p:cNvPicPr preferRelativeResize="0"/>
          <p:nvPr/>
        </p:nvPicPr>
        <p:blipFill rotWithShape="1">
          <a:blip r:embed="rId6">
            <a:alphaModFix/>
          </a:blip>
          <a:srcRect/>
          <a:stretch/>
        </p:blipFill>
        <p:spPr>
          <a:xfrm>
            <a:off x="263979" y="1026462"/>
            <a:ext cx="741323" cy="741323"/>
          </a:xfrm>
          <a:prstGeom prst="rect">
            <a:avLst/>
          </a:prstGeom>
          <a:noFill/>
          <a:ln>
            <a:noFill/>
          </a:ln>
        </p:spPr>
      </p:pic>
      <p:pic>
        <p:nvPicPr>
          <p:cNvPr id="476" name="Google Shape;476;p39" descr="Bullseye with solid fill"/>
          <p:cNvPicPr preferRelativeResize="0"/>
          <p:nvPr/>
        </p:nvPicPr>
        <p:blipFill rotWithShape="1">
          <a:blip r:embed="rId7">
            <a:alphaModFix/>
          </a:blip>
          <a:srcRect/>
          <a:stretch/>
        </p:blipFill>
        <p:spPr>
          <a:xfrm>
            <a:off x="257789" y="1871013"/>
            <a:ext cx="747513" cy="747513"/>
          </a:xfrm>
          <a:prstGeom prst="rect">
            <a:avLst/>
          </a:prstGeom>
          <a:noFill/>
          <a:ln>
            <a:noFill/>
          </a:ln>
        </p:spPr>
      </p:pic>
      <p:pic>
        <p:nvPicPr>
          <p:cNvPr id="477" name="Google Shape;477;p39" descr="Lights On with solid fill"/>
          <p:cNvPicPr preferRelativeResize="0"/>
          <p:nvPr/>
        </p:nvPicPr>
        <p:blipFill rotWithShape="1">
          <a:blip r:embed="rId8">
            <a:alphaModFix/>
          </a:blip>
          <a:srcRect/>
          <a:stretch/>
        </p:blipFill>
        <p:spPr>
          <a:xfrm>
            <a:off x="236360" y="2707316"/>
            <a:ext cx="725352" cy="725352"/>
          </a:xfrm>
          <a:prstGeom prst="rect">
            <a:avLst/>
          </a:prstGeom>
          <a:noFill/>
          <a:ln>
            <a:noFill/>
          </a:ln>
        </p:spPr>
      </p:pic>
      <p:pic>
        <p:nvPicPr>
          <p:cNvPr id="478" name="Google Shape;478;p39" descr="Contract with solid fill"/>
          <p:cNvPicPr preferRelativeResize="0"/>
          <p:nvPr/>
        </p:nvPicPr>
        <p:blipFill rotWithShape="1">
          <a:blip r:embed="rId9">
            <a:alphaModFix/>
          </a:blip>
          <a:srcRect/>
          <a:stretch/>
        </p:blipFill>
        <p:spPr>
          <a:xfrm>
            <a:off x="270755" y="3584464"/>
            <a:ext cx="690957" cy="690957"/>
          </a:xfrm>
          <a:prstGeom prst="rect">
            <a:avLst/>
          </a:prstGeom>
          <a:noFill/>
          <a:ln>
            <a:noFill/>
          </a:ln>
        </p:spPr>
      </p:pic>
      <p:pic>
        <p:nvPicPr>
          <p:cNvPr id="479" name="Google Shape;479;p39" descr="Court with solid fill"/>
          <p:cNvPicPr preferRelativeResize="0"/>
          <p:nvPr/>
        </p:nvPicPr>
        <p:blipFill rotWithShape="1">
          <a:blip r:embed="rId10">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p:cNvPicPr preferRelativeResize="0"/>
          <p:nvPr/>
        </p:nvPicPr>
        <p:blipFill rotWithShape="1">
          <a:blip r:embed="rId11">
            <a:alphaModFix/>
          </a:blip>
          <a:srcRect/>
          <a:stretch/>
        </p:blipFill>
        <p:spPr>
          <a:xfrm>
            <a:off x="257789" y="5243504"/>
            <a:ext cx="753509" cy="753509"/>
          </a:xfrm>
          <a:prstGeom prst="rect">
            <a:avLst/>
          </a:prstGeom>
          <a:noFill/>
          <a:ln>
            <a:noFill/>
          </a:ln>
        </p:spPr>
      </p:pic>
      <p:sp>
        <p:nvSpPr>
          <p:cNvPr id="17" name="文本框 16">
            <a:extLst>
              <a:ext uri="{FF2B5EF4-FFF2-40B4-BE49-F238E27FC236}">
                <a16:creationId xmlns:a16="http://schemas.microsoft.com/office/drawing/2014/main" id="{0435D9EC-DBC6-4726-E846-7CCC6C4FC397}"/>
              </a:ext>
            </a:extLst>
          </p:cNvPr>
          <p:cNvSpPr txBox="1"/>
          <p:nvPr/>
        </p:nvSpPr>
        <p:spPr>
          <a:xfrm>
            <a:off x="1507681" y="260242"/>
            <a:ext cx="6108404" cy="461665"/>
          </a:xfrm>
          <a:prstGeom prst="rect">
            <a:avLst/>
          </a:prstGeom>
          <a:noFill/>
        </p:spPr>
        <p:txBody>
          <a:bodyPr wrap="square">
            <a:spAutoFit/>
          </a:bodyPr>
          <a:lstStyle/>
          <a:p>
            <a:r>
              <a:rPr lang="en-GB" sz="2400" b="1" dirty="0"/>
              <a:t>Experiment two : Regression analysis  </a:t>
            </a:r>
            <a:endParaRPr lang="en-GB" sz="2400" dirty="0"/>
          </a:p>
        </p:txBody>
      </p:sp>
      <p:sp>
        <p:nvSpPr>
          <p:cNvPr id="20" name="文本框 19">
            <a:extLst>
              <a:ext uri="{FF2B5EF4-FFF2-40B4-BE49-F238E27FC236}">
                <a16:creationId xmlns:a16="http://schemas.microsoft.com/office/drawing/2014/main" id="{1126C013-98F1-DA28-F80B-1C8F46966AFA}"/>
              </a:ext>
            </a:extLst>
          </p:cNvPr>
          <p:cNvSpPr txBox="1"/>
          <p:nvPr/>
        </p:nvSpPr>
        <p:spPr>
          <a:xfrm>
            <a:off x="1790562" y="4865244"/>
            <a:ext cx="6981298" cy="523220"/>
          </a:xfrm>
          <a:prstGeom prst="rect">
            <a:avLst/>
          </a:prstGeom>
          <a:noFill/>
        </p:spPr>
        <p:txBody>
          <a:bodyPr wrap="square">
            <a:spAutoFit/>
          </a:bodyPr>
          <a:lstStyle/>
          <a:p>
            <a:r>
              <a:rPr lang="en-GB" sz="1400" dirty="0">
                <a:effectLst/>
                <a:latin typeface="Arial" panose="020B0604020202020204" pitchFamily="34" charset="0"/>
                <a:ea typeface="等线" panose="02010600030101010101" pitchFamily="2" charset="-122"/>
              </a:rPr>
              <a:t>Fig.15 EEG regression results. (A) CPP’s building up trend; (B) Regression results; (C) Scalp topography at 0.5s</a:t>
            </a:r>
            <a:endParaRPr lang="en-GB" dirty="0"/>
          </a:p>
        </p:txBody>
      </p:sp>
      <p:sp>
        <p:nvSpPr>
          <p:cNvPr id="16" name="文本框 15">
            <a:extLst>
              <a:ext uri="{FF2B5EF4-FFF2-40B4-BE49-F238E27FC236}">
                <a16:creationId xmlns:a16="http://schemas.microsoft.com/office/drawing/2014/main" id="{D66282B6-8B16-71EE-DDEF-C4E4C76FC533}"/>
              </a:ext>
            </a:extLst>
          </p:cNvPr>
          <p:cNvSpPr txBox="1"/>
          <p:nvPr/>
        </p:nvSpPr>
        <p:spPr>
          <a:xfrm>
            <a:off x="1307240" y="5375211"/>
            <a:ext cx="10884760" cy="1420325"/>
          </a:xfrm>
          <a:prstGeom prst="rect">
            <a:avLst/>
          </a:prstGeom>
          <a:noFill/>
        </p:spPr>
        <p:txBody>
          <a:bodyPr wrap="square">
            <a:spAutoFit/>
          </a:bodyPr>
          <a:lstStyle/>
          <a:p>
            <a:pPr>
              <a:lnSpc>
                <a:spcPct val="150000"/>
              </a:lnSpc>
            </a:pPr>
            <a:r>
              <a:rPr lang="en-GB" sz="2000" dirty="0"/>
              <a:t>The regression of EEG data is using the formula from Murphy’s paper: </a:t>
            </a:r>
          </a:p>
          <a:p>
            <a:pPr>
              <a:lnSpc>
                <a:spcPct val="150000"/>
              </a:lnSpc>
            </a:pPr>
            <a:r>
              <a:rPr lang="en-GB" sz="2000" dirty="0"/>
              <a:t>EEG(</a:t>
            </a:r>
            <a:r>
              <a:rPr lang="en-GB" sz="2000" dirty="0" err="1"/>
              <a:t>e,t,s</a:t>
            </a:r>
            <a:r>
              <a:rPr lang="en-GB" sz="2000" dirty="0"/>
              <a:t>) = -|prior(s)| + |LLR(s+1)| + |LLR(s+1)|*surprise +|LLR(s+1)|*(-|prior(s)|)+ session covariate</a:t>
            </a:r>
          </a:p>
        </p:txBody>
      </p:sp>
      <p:sp>
        <p:nvSpPr>
          <p:cNvPr id="19" name="文本框 18">
            <a:extLst>
              <a:ext uri="{FF2B5EF4-FFF2-40B4-BE49-F238E27FC236}">
                <a16:creationId xmlns:a16="http://schemas.microsoft.com/office/drawing/2014/main" id="{E4EF6734-9F7C-DF4C-36EA-972289E94BAC}"/>
              </a:ext>
            </a:extLst>
          </p:cNvPr>
          <p:cNvSpPr txBox="1"/>
          <p:nvPr/>
        </p:nvSpPr>
        <p:spPr>
          <a:xfrm>
            <a:off x="8594985" y="674930"/>
            <a:ext cx="3597015" cy="41903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dirty="0"/>
              <a:t>The average CPP over time seems to build slowly across all the samples.</a:t>
            </a:r>
          </a:p>
          <a:p>
            <a:pPr marL="342900" indent="-342900">
              <a:lnSpc>
                <a:spcPct val="150000"/>
              </a:lnSpc>
              <a:buFont typeface="Arial" panose="020B0604020202020204" pitchFamily="34" charset="0"/>
              <a:buChar char="•"/>
            </a:pPr>
            <a:r>
              <a:rPr lang="en-GB" sz="2000" dirty="0"/>
              <a:t>CPP is retaining the continuous cumulative evidence.</a:t>
            </a:r>
          </a:p>
          <a:p>
            <a:pPr marL="342900" indent="-342900">
              <a:lnSpc>
                <a:spcPct val="150000"/>
              </a:lnSpc>
              <a:buFont typeface="Arial" panose="020B0604020202020204" pitchFamily="34" charset="0"/>
              <a:buChar char="•"/>
            </a:pPr>
            <a:r>
              <a:rPr lang="en-GB" sz="2000" dirty="0"/>
              <a:t>CPP or decision variable seems gradually flattens out in the saturated region.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87;p9">
            <a:extLst>
              <a:ext uri="{FF2B5EF4-FFF2-40B4-BE49-F238E27FC236}">
                <a16:creationId xmlns:a16="http://schemas.microsoft.com/office/drawing/2014/main" id="{D0909FBE-12AD-4622-9144-A71FFE47336D}"/>
              </a:ext>
            </a:extLst>
          </p:cNvPr>
          <p:cNvSpPr/>
          <p:nvPr/>
        </p:nvSpPr>
        <p:spPr>
          <a:xfrm>
            <a:off x="840054" y="5157217"/>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 name="Google Shape;488;p9">
            <a:extLst>
              <a:ext uri="{FF2B5EF4-FFF2-40B4-BE49-F238E27FC236}">
                <a16:creationId xmlns:a16="http://schemas.microsoft.com/office/drawing/2014/main" id="{B428D4AA-4386-4A58-BE3C-1D4C79F6D983}"/>
              </a:ext>
            </a:extLst>
          </p:cNvPr>
          <p:cNvSpPr/>
          <p:nvPr/>
        </p:nvSpPr>
        <p:spPr>
          <a:xfrm rot="10800000">
            <a:off x="-22200" y="-5727017"/>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6" name="Google Shape;489;p9" descr="Hamburger Menu Icon with solid fill">
            <a:extLst>
              <a:ext uri="{FF2B5EF4-FFF2-40B4-BE49-F238E27FC236}">
                <a16:creationId xmlns:a16="http://schemas.microsoft.com/office/drawing/2014/main" id="{DCA1F50A-7D06-4E55-A89D-5E7A7D5859DF}"/>
              </a:ext>
            </a:extLst>
          </p:cNvPr>
          <p:cNvPicPr preferRelativeResize="0"/>
          <p:nvPr/>
        </p:nvPicPr>
        <p:blipFill rotWithShape="1">
          <a:blip r:embed="rId3">
            <a:alphaModFix/>
          </a:blip>
          <a:srcRect/>
          <a:stretch/>
        </p:blipFill>
        <p:spPr>
          <a:xfrm>
            <a:off x="324119" y="6133832"/>
            <a:ext cx="644604" cy="644604"/>
          </a:xfrm>
          <a:prstGeom prst="rect">
            <a:avLst/>
          </a:prstGeom>
          <a:noFill/>
          <a:ln>
            <a:noFill/>
          </a:ln>
        </p:spPr>
      </p:pic>
      <p:pic>
        <p:nvPicPr>
          <p:cNvPr id="7" name="Google Shape;490;p9" descr="Group brainstorm with solid fill">
            <a:extLst>
              <a:ext uri="{FF2B5EF4-FFF2-40B4-BE49-F238E27FC236}">
                <a16:creationId xmlns:a16="http://schemas.microsoft.com/office/drawing/2014/main" id="{62CDF204-397B-4CCA-A906-B977489F0C6E}"/>
              </a:ext>
            </a:extLst>
          </p:cNvPr>
          <p:cNvPicPr preferRelativeResize="0"/>
          <p:nvPr/>
        </p:nvPicPr>
        <p:blipFill rotWithShape="1">
          <a:blip r:embed="rId4">
            <a:alphaModFix/>
          </a:blip>
          <a:srcRect/>
          <a:stretch/>
        </p:blipFill>
        <p:spPr>
          <a:xfrm>
            <a:off x="234727" y="52682"/>
            <a:ext cx="828000" cy="828000"/>
          </a:xfrm>
          <a:prstGeom prst="rect">
            <a:avLst/>
          </a:prstGeom>
          <a:noFill/>
          <a:ln>
            <a:noFill/>
          </a:ln>
        </p:spPr>
      </p:pic>
      <p:pic>
        <p:nvPicPr>
          <p:cNvPr id="8" name="Google Shape;491;p9" descr="Open book outline">
            <a:extLst>
              <a:ext uri="{FF2B5EF4-FFF2-40B4-BE49-F238E27FC236}">
                <a16:creationId xmlns:a16="http://schemas.microsoft.com/office/drawing/2014/main" id="{05D8B2B9-3A1F-457A-8EC4-A5D9A88241DC}"/>
              </a:ext>
            </a:extLst>
          </p:cNvPr>
          <p:cNvPicPr preferRelativeResize="0"/>
          <p:nvPr/>
        </p:nvPicPr>
        <p:blipFill rotWithShape="1">
          <a:blip r:embed="rId5">
            <a:alphaModFix/>
          </a:blip>
          <a:srcRect/>
          <a:stretch/>
        </p:blipFill>
        <p:spPr>
          <a:xfrm>
            <a:off x="272665" y="1001916"/>
            <a:ext cx="741323" cy="741323"/>
          </a:xfrm>
          <a:prstGeom prst="rect">
            <a:avLst/>
          </a:prstGeom>
          <a:noFill/>
          <a:ln>
            <a:noFill/>
          </a:ln>
        </p:spPr>
      </p:pic>
      <p:pic>
        <p:nvPicPr>
          <p:cNvPr id="9" name="Google Shape;492;p9" descr="Bullseye with solid fill">
            <a:extLst>
              <a:ext uri="{FF2B5EF4-FFF2-40B4-BE49-F238E27FC236}">
                <a16:creationId xmlns:a16="http://schemas.microsoft.com/office/drawing/2014/main" id="{B4159CB5-4A54-4EEF-8246-076A35CEA111}"/>
              </a:ext>
            </a:extLst>
          </p:cNvPr>
          <p:cNvPicPr preferRelativeResize="0"/>
          <p:nvPr/>
        </p:nvPicPr>
        <p:blipFill rotWithShape="1">
          <a:blip r:embed="rId6">
            <a:alphaModFix/>
          </a:blip>
          <a:srcRect/>
          <a:stretch/>
        </p:blipFill>
        <p:spPr>
          <a:xfrm>
            <a:off x="272665" y="1859039"/>
            <a:ext cx="747513" cy="747513"/>
          </a:xfrm>
          <a:prstGeom prst="rect">
            <a:avLst/>
          </a:prstGeom>
          <a:noFill/>
          <a:ln>
            <a:noFill/>
          </a:ln>
        </p:spPr>
      </p:pic>
      <p:pic>
        <p:nvPicPr>
          <p:cNvPr id="10" name="Google Shape;493;p9" descr="Lights On with solid fill">
            <a:extLst>
              <a:ext uri="{FF2B5EF4-FFF2-40B4-BE49-F238E27FC236}">
                <a16:creationId xmlns:a16="http://schemas.microsoft.com/office/drawing/2014/main" id="{A864BB52-E454-40A9-955D-B172917544E3}"/>
              </a:ext>
            </a:extLst>
          </p:cNvPr>
          <p:cNvPicPr preferRelativeResize="0"/>
          <p:nvPr/>
        </p:nvPicPr>
        <p:blipFill rotWithShape="1">
          <a:blip r:embed="rId7">
            <a:alphaModFix/>
          </a:blip>
          <a:srcRect/>
          <a:stretch/>
        </p:blipFill>
        <p:spPr>
          <a:xfrm>
            <a:off x="266159" y="2728776"/>
            <a:ext cx="725352" cy="725352"/>
          </a:xfrm>
          <a:prstGeom prst="rect">
            <a:avLst/>
          </a:prstGeom>
          <a:noFill/>
          <a:ln>
            <a:noFill/>
          </a:ln>
        </p:spPr>
      </p:pic>
      <p:pic>
        <p:nvPicPr>
          <p:cNvPr id="11" name="Google Shape;494;p9" descr="Contract with solid fill">
            <a:extLst>
              <a:ext uri="{FF2B5EF4-FFF2-40B4-BE49-F238E27FC236}">
                <a16:creationId xmlns:a16="http://schemas.microsoft.com/office/drawing/2014/main" id="{3E5B4C99-DDEB-4820-A352-CD6CB9A9E794}"/>
              </a:ext>
            </a:extLst>
          </p:cNvPr>
          <p:cNvPicPr preferRelativeResize="0"/>
          <p:nvPr/>
        </p:nvPicPr>
        <p:blipFill rotWithShape="1">
          <a:blip r:embed="rId8">
            <a:alphaModFix/>
          </a:blip>
          <a:srcRect/>
          <a:stretch/>
        </p:blipFill>
        <p:spPr>
          <a:xfrm>
            <a:off x="292930" y="3574144"/>
            <a:ext cx="690957" cy="690957"/>
          </a:xfrm>
          <a:prstGeom prst="rect">
            <a:avLst/>
          </a:prstGeom>
          <a:noFill/>
          <a:ln>
            <a:noFill/>
          </a:ln>
        </p:spPr>
      </p:pic>
      <p:pic>
        <p:nvPicPr>
          <p:cNvPr id="12" name="Google Shape;495;p9" descr="Court with solid fill">
            <a:extLst>
              <a:ext uri="{FF2B5EF4-FFF2-40B4-BE49-F238E27FC236}">
                <a16:creationId xmlns:a16="http://schemas.microsoft.com/office/drawing/2014/main" id="{E10A3CD4-735D-4AB9-9692-114B5A2E295F}"/>
              </a:ext>
            </a:extLst>
          </p:cNvPr>
          <p:cNvPicPr preferRelativeResize="0"/>
          <p:nvPr/>
        </p:nvPicPr>
        <p:blipFill rotWithShape="1">
          <a:blip r:embed="rId9">
            <a:alphaModFix/>
          </a:blip>
          <a:srcRect/>
          <a:stretch/>
        </p:blipFill>
        <p:spPr>
          <a:xfrm>
            <a:off x="292930" y="4385907"/>
            <a:ext cx="731611" cy="731611"/>
          </a:xfrm>
          <a:prstGeom prst="rect">
            <a:avLst/>
          </a:prstGeom>
          <a:noFill/>
          <a:ln>
            <a:noFill/>
          </a:ln>
        </p:spPr>
      </p:pic>
      <p:pic>
        <p:nvPicPr>
          <p:cNvPr id="13" name="Google Shape;496;p9" descr="Presentation with bar chart with solid fill">
            <a:extLst>
              <a:ext uri="{FF2B5EF4-FFF2-40B4-BE49-F238E27FC236}">
                <a16:creationId xmlns:a16="http://schemas.microsoft.com/office/drawing/2014/main" id="{CBBEE375-6839-414B-980A-84E1A2205EA5}"/>
              </a:ext>
            </a:extLst>
          </p:cNvPr>
          <p:cNvPicPr preferRelativeResize="0"/>
          <p:nvPr/>
        </p:nvPicPr>
        <p:blipFill rotWithShape="1">
          <a:blip r:embed="rId10">
            <a:alphaModFix/>
          </a:blip>
          <a:srcRect/>
          <a:stretch/>
        </p:blipFill>
        <p:spPr>
          <a:xfrm>
            <a:off x="877299" y="5237534"/>
            <a:ext cx="753509" cy="753509"/>
          </a:xfrm>
          <a:prstGeom prst="rect">
            <a:avLst/>
          </a:prstGeom>
          <a:noFill/>
          <a:ln>
            <a:noFill/>
          </a:ln>
        </p:spPr>
      </p:pic>
      <p:sp>
        <p:nvSpPr>
          <p:cNvPr id="19" name="文本框 18">
            <a:extLst>
              <a:ext uri="{FF2B5EF4-FFF2-40B4-BE49-F238E27FC236}">
                <a16:creationId xmlns:a16="http://schemas.microsoft.com/office/drawing/2014/main" id="{19CE6486-E44A-E3B4-10E7-DB4EA4DCB117}"/>
              </a:ext>
            </a:extLst>
          </p:cNvPr>
          <p:cNvSpPr txBox="1"/>
          <p:nvPr/>
        </p:nvSpPr>
        <p:spPr>
          <a:xfrm>
            <a:off x="1630808" y="1034942"/>
            <a:ext cx="9741008" cy="4555093"/>
          </a:xfrm>
          <a:prstGeom prst="rect">
            <a:avLst/>
          </a:prstGeom>
          <a:noFill/>
        </p:spPr>
        <p:txBody>
          <a:bodyPr wrap="square">
            <a:spAutoFit/>
          </a:bodyPr>
          <a:lstStyle/>
          <a:p>
            <a:pPr marL="457200" indent="-457200">
              <a:lnSpc>
                <a:spcPct val="150000"/>
              </a:lnSpc>
              <a:buFont typeface="+mj-lt"/>
              <a:buAutoNum type="arabicPeriod"/>
            </a:pPr>
            <a:r>
              <a:rPr lang="en-GB" sz="2000" dirty="0"/>
              <a:t>CPP can serve its evidence accumulation function in different ways depending on the dynamics of evidence presentation.</a:t>
            </a:r>
          </a:p>
          <a:p>
            <a:pPr marL="457200" indent="-457200">
              <a:lnSpc>
                <a:spcPct val="150000"/>
              </a:lnSpc>
              <a:buFont typeface="+mj-lt"/>
              <a:buAutoNum type="arabicPeriod"/>
            </a:pPr>
            <a:r>
              <a:rPr lang="en-GB" sz="2000" dirty="0"/>
              <a:t>The optimal strategy in stable environments is perfect (lossless) accumulation and in the volatile environment is leaky accumulation. </a:t>
            </a:r>
          </a:p>
          <a:p>
            <a:pPr marL="457200" indent="-457200">
              <a:lnSpc>
                <a:spcPct val="150000"/>
              </a:lnSpc>
              <a:buFont typeface="+mj-lt"/>
              <a:buAutoNum type="arabicPeriod"/>
            </a:pPr>
            <a:r>
              <a:rPr lang="en-GB" sz="2000" dirty="0"/>
              <a:t>In experiment 1, CPP did not sustain perfectly through gaps, but instead dropped over time in a way that was consistent with two successive bounded accumulation decisions.</a:t>
            </a:r>
          </a:p>
          <a:p>
            <a:pPr marL="457200" indent="-457200">
              <a:lnSpc>
                <a:spcPct val="150000"/>
              </a:lnSpc>
              <a:buFont typeface="+mj-lt"/>
              <a:buAutoNum type="arabicPeriod"/>
            </a:pPr>
            <a:r>
              <a:rPr lang="en-GB" sz="2000" dirty="0"/>
              <a:t>In experiment 2, CPP did show a gradual rise over the series of stimuli that saturated, consistent with a single, leaky accumulation process.</a:t>
            </a:r>
          </a:p>
          <a:p>
            <a:endParaRPr lang="en-GB" sz="2000" dirty="0"/>
          </a:p>
        </p:txBody>
      </p:sp>
      <p:sp>
        <p:nvSpPr>
          <p:cNvPr id="21" name="文本框 20">
            <a:extLst>
              <a:ext uri="{FF2B5EF4-FFF2-40B4-BE49-F238E27FC236}">
                <a16:creationId xmlns:a16="http://schemas.microsoft.com/office/drawing/2014/main" id="{6438C7CC-D61B-BE9C-3BD7-504D734DA020}"/>
              </a:ext>
            </a:extLst>
          </p:cNvPr>
          <p:cNvSpPr txBox="1"/>
          <p:nvPr/>
        </p:nvSpPr>
        <p:spPr>
          <a:xfrm>
            <a:off x="1843618" y="235849"/>
            <a:ext cx="9275648" cy="461665"/>
          </a:xfrm>
          <a:prstGeom prst="rect">
            <a:avLst/>
          </a:prstGeom>
          <a:noFill/>
        </p:spPr>
        <p:txBody>
          <a:bodyPr wrap="square">
            <a:spAutoFit/>
          </a:bodyPr>
          <a:lstStyle/>
          <a:p>
            <a:r>
              <a:rPr lang="en-GB" sz="2400" b="1" dirty="0"/>
              <a:t>Conclusions - New properties of the CPP are investigated ! </a:t>
            </a:r>
          </a:p>
        </p:txBody>
      </p:sp>
    </p:spTree>
    <p:extLst>
      <p:ext uri="{BB962C8B-B14F-4D97-AF65-F5344CB8AC3E}">
        <p14:creationId xmlns:p14="http://schemas.microsoft.com/office/powerpoint/2010/main" val="41627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9"/>
          <p:cNvSpPr/>
          <p:nvPr/>
        </p:nvSpPr>
        <p:spPr>
          <a:xfrm>
            <a:off x="847325" y="6008159"/>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33" name="Google Shape;533;p19"/>
          <p:cNvSpPr/>
          <p:nvPr/>
        </p:nvSpPr>
        <p:spPr>
          <a:xfrm rot="10800000">
            <a:off x="-24073" y="-486487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534" name="Google Shape;534;p19" descr="Group brainstorm with solid fill"/>
          <p:cNvPicPr preferRelativeResize="0"/>
          <p:nvPr/>
        </p:nvPicPr>
        <p:blipFill rotWithShape="1">
          <a:blip r:embed="rId3">
            <a:alphaModFix/>
          </a:blip>
          <a:srcRect/>
          <a:stretch/>
        </p:blipFill>
        <p:spPr>
          <a:xfrm>
            <a:off x="220642" y="65917"/>
            <a:ext cx="828000" cy="828000"/>
          </a:xfrm>
          <a:prstGeom prst="rect">
            <a:avLst/>
          </a:prstGeom>
          <a:noFill/>
          <a:ln>
            <a:noFill/>
          </a:ln>
        </p:spPr>
      </p:pic>
      <p:pic>
        <p:nvPicPr>
          <p:cNvPr id="535" name="Google Shape;535;p19" descr="Open book outline"/>
          <p:cNvPicPr preferRelativeResize="0"/>
          <p:nvPr/>
        </p:nvPicPr>
        <p:blipFill rotWithShape="1">
          <a:blip r:embed="rId4">
            <a:alphaModFix/>
          </a:blip>
          <a:srcRect/>
          <a:stretch/>
        </p:blipFill>
        <p:spPr>
          <a:xfrm>
            <a:off x="257109" y="1012042"/>
            <a:ext cx="741323" cy="741323"/>
          </a:xfrm>
          <a:prstGeom prst="rect">
            <a:avLst/>
          </a:prstGeom>
          <a:noFill/>
          <a:ln>
            <a:noFill/>
          </a:ln>
        </p:spPr>
      </p:pic>
      <p:pic>
        <p:nvPicPr>
          <p:cNvPr id="536" name="Google Shape;536;p19" descr="Bullseye with solid fill"/>
          <p:cNvPicPr preferRelativeResize="0"/>
          <p:nvPr/>
        </p:nvPicPr>
        <p:blipFill rotWithShape="1">
          <a:blip r:embed="rId5">
            <a:alphaModFix/>
          </a:blip>
          <a:srcRect/>
          <a:stretch/>
        </p:blipFill>
        <p:spPr>
          <a:xfrm>
            <a:off x="301129" y="1845063"/>
            <a:ext cx="747513" cy="747513"/>
          </a:xfrm>
          <a:prstGeom prst="rect">
            <a:avLst/>
          </a:prstGeom>
          <a:noFill/>
          <a:ln>
            <a:noFill/>
          </a:ln>
        </p:spPr>
      </p:pic>
      <p:pic>
        <p:nvPicPr>
          <p:cNvPr id="537" name="Google Shape;537;p19" descr="Lights On with solid fill"/>
          <p:cNvPicPr preferRelativeResize="0"/>
          <p:nvPr/>
        </p:nvPicPr>
        <p:blipFill rotWithShape="1">
          <a:blip r:embed="rId6">
            <a:alphaModFix/>
          </a:blip>
          <a:srcRect/>
          <a:stretch/>
        </p:blipFill>
        <p:spPr>
          <a:xfrm>
            <a:off x="323290" y="2736894"/>
            <a:ext cx="725352" cy="725352"/>
          </a:xfrm>
          <a:prstGeom prst="rect">
            <a:avLst/>
          </a:prstGeom>
          <a:noFill/>
          <a:ln>
            <a:noFill/>
          </a:ln>
        </p:spPr>
      </p:pic>
      <p:pic>
        <p:nvPicPr>
          <p:cNvPr id="538" name="Google Shape;538;p19" descr="Contract with solid fill"/>
          <p:cNvPicPr preferRelativeResize="0"/>
          <p:nvPr/>
        </p:nvPicPr>
        <p:blipFill rotWithShape="1">
          <a:blip r:embed="rId7">
            <a:alphaModFix/>
          </a:blip>
          <a:srcRect/>
          <a:stretch/>
        </p:blipFill>
        <p:spPr>
          <a:xfrm>
            <a:off x="307475" y="3571041"/>
            <a:ext cx="690957" cy="690957"/>
          </a:xfrm>
          <a:prstGeom prst="rect">
            <a:avLst/>
          </a:prstGeom>
          <a:noFill/>
          <a:ln>
            <a:noFill/>
          </a:ln>
        </p:spPr>
      </p:pic>
      <p:pic>
        <p:nvPicPr>
          <p:cNvPr id="539" name="Google Shape;539;p19" descr="Court with solid fill"/>
          <p:cNvPicPr preferRelativeResize="0"/>
          <p:nvPr/>
        </p:nvPicPr>
        <p:blipFill rotWithShape="1">
          <a:blip r:embed="rId8">
            <a:alphaModFix/>
          </a:blip>
          <a:srcRect/>
          <a:stretch/>
        </p:blipFill>
        <p:spPr>
          <a:xfrm>
            <a:off x="287147" y="4390976"/>
            <a:ext cx="731611" cy="731611"/>
          </a:xfrm>
          <a:prstGeom prst="rect">
            <a:avLst/>
          </a:prstGeom>
          <a:noFill/>
          <a:ln>
            <a:noFill/>
          </a:ln>
        </p:spPr>
      </p:pic>
      <p:pic>
        <p:nvPicPr>
          <p:cNvPr id="540" name="Google Shape;540;p19" descr="Hamburger Menu Icon with solid fill"/>
          <p:cNvPicPr preferRelativeResize="0"/>
          <p:nvPr/>
        </p:nvPicPr>
        <p:blipFill rotWithShape="1">
          <a:blip r:embed="rId9">
            <a:alphaModFix/>
          </a:blip>
          <a:srcRect/>
          <a:stretch/>
        </p:blipFill>
        <p:spPr>
          <a:xfrm>
            <a:off x="939023" y="6099857"/>
            <a:ext cx="644604" cy="644604"/>
          </a:xfrm>
          <a:prstGeom prst="rect">
            <a:avLst/>
          </a:prstGeom>
          <a:noFill/>
          <a:ln>
            <a:noFill/>
          </a:ln>
        </p:spPr>
      </p:pic>
      <p:pic>
        <p:nvPicPr>
          <p:cNvPr id="541" name="Google Shape;541;p19" descr="Presentation with bar chart with solid fill"/>
          <p:cNvPicPr preferRelativeResize="0"/>
          <p:nvPr/>
        </p:nvPicPr>
        <p:blipFill rotWithShape="1">
          <a:blip r:embed="rId10">
            <a:alphaModFix/>
          </a:blip>
          <a:srcRect/>
          <a:stretch/>
        </p:blipFill>
        <p:spPr>
          <a:xfrm>
            <a:off x="276197" y="5216258"/>
            <a:ext cx="753509" cy="753509"/>
          </a:xfrm>
          <a:prstGeom prst="rect">
            <a:avLst/>
          </a:prstGeom>
          <a:noFill/>
          <a:ln>
            <a:noFill/>
          </a:ln>
        </p:spPr>
      </p:pic>
      <p:sp>
        <p:nvSpPr>
          <p:cNvPr id="15" name="文本框 14">
            <a:extLst>
              <a:ext uri="{FF2B5EF4-FFF2-40B4-BE49-F238E27FC236}">
                <a16:creationId xmlns:a16="http://schemas.microsoft.com/office/drawing/2014/main" id="{D4D986BD-85AA-8FFA-9FC4-681011C7D40D}"/>
              </a:ext>
            </a:extLst>
          </p:cNvPr>
          <p:cNvSpPr txBox="1"/>
          <p:nvPr/>
        </p:nvSpPr>
        <p:spPr>
          <a:xfrm>
            <a:off x="2088912" y="504210"/>
            <a:ext cx="8362747" cy="1015663"/>
          </a:xfrm>
          <a:prstGeom prst="rect">
            <a:avLst/>
          </a:prstGeom>
          <a:noFill/>
        </p:spPr>
        <p:txBody>
          <a:bodyPr wrap="square">
            <a:spAutoFit/>
          </a:bodyPr>
          <a:lstStyle/>
          <a:p>
            <a:r>
              <a:rPr lang="en-GB" sz="2000" dirty="0"/>
              <a:t>Finally, I would like to thank my supervisors, Simon and Elisabeth from Electrical and Electronic Engineering. I feel very lucky to become their student and they brings me to the exciting world of neuroscience.</a:t>
            </a:r>
          </a:p>
        </p:txBody>
      </p:sp>
      <p:pic>
        <p:nvPicPr>
          <p:cNvPr id="5" name="图片 4">
            <a:extLst>
              <a:ext uri="{FF2B5EF4-FFF2-40B4-BE49-F238E27FC236}">
                <a16:creationId xmlns:a16="http://schemas.microsoft.com/office/drawing/2014/main" id="{017F9597-C4EF-153A-5B6B-C5EF2E2C68E7}"/>
              </a:ext>
            </a:extLst>
          </p:cNvPr>
          <p:cNvPicPr>
            <a:picLocks noChangeAspect="1"/>
          </p:cNvPicPr>
          <p:nvPr/>
        </p:nvPicPr>
        <p:blipFill>
          <a:blip r:embed="rId11"/>
          <a:stretch>
            <a:fillRect/>
          </a:stretch>
        </p:blipFill>
        <p:spPr>
          <a:xfrm>
            <a:off x="3476846" y="1753365"/>
            <a:ext cx="5586881" cy="3919155"/>
          </a:xfrm>
          <a:prstGeom prst="rect">
            <a:avLst/>
          </a:prstGeom>
        </p:spPr>
      </p:pic>
    </p:spTree>
    <p:extLst>
      <p:ext uri="{BB962C8B-B14F-4D97-AF65-F5344CB8AC3E}">
        <p14:creationId xmlns:p14="http://schemas.microsoft.com/office/powerpoint/2010/main" val="301335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9"/>
          <p:cNvSpPr/>
          <p:nvPr/>
        </p:nvSpPr>
        <p:spPr>
          <a:xfrm>
            <a:off x="847325" y="6008159"/>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33" name="Google Shape;533;p19"/>
          <p:cNvSpPr/>
          <p:nvPr/>
        </p:nvSpPr>
        <p:spPr>
          <a:xfrm rot="10800000">
            <a:off x="-24073" y="-486487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534" name="Google Shape;534;p19" descr="Group brainstorm with solid fill"/>
          <p:cNvPicPr preferRelativeResize="0"/>
          <p:nvPr/>
        </p:nvPicPr>
        <p:blipFill rotWithShape="1">
          <a:blip r:embed="rId3">
            <a:alphaModFix/>
          </a:blip>
          <a:srcRect/>
          <a:stretch/>
        </p:blipFill>
        <p:spPr>
          <a:xfrm>
            <a:off x="220642" y="65917"/>
            <a:ext cx="828000" cy="828000"/>
          </a:xfrm>
          <a:prstGeom prst="rect">
            <a:avLst/>
          </a:prstGeom>
          <a:noFill/>
          <a:ln>
            <a:noFill/>
          </a:ln>
        </p:spPr>
      </p:pic>
      <p:pic>
        <p:nvPicPr>
          <p:cNvPr id="535" name="Google Shape;535;p19" descr="Open book outline"/>
          <p:cNvPicPr preferRelativeResize="0"/>
          <p:nvPr/>
        </p:nvPicPr>
        <p:blipFill rotWithShape="1">
          <a:blip r:embed="rId4">
            <a:alphaModFix/>
          </a:blip>
          <a:srcRect/>
          <a:stretch/>
        </p:blipFill>
        <p:spPr>
          <a:xfrm>
            <a:off x="257109" y="1012042"/>
            <a:ext cx="741323" cy="741323"/>
          </a:xfrm>
          <a:prstGeom prst="rect">
            <a:avLst/>
          </a:prstGeom>
          <a:noFill/>
          <a:ln>
            <a:noFill/>
          </a:ln>
        </p:spPr>
      </p:pic>
      <p:pic>
        <p:nvPicPr>
          <p:cNvPr id="536" name="Google Shape;536;p19" descr="Bullseye with solid fill"/>
          <p:cNvPicPr preferRelativeResize="0"/>
          <p:nvPr/>
        </p:nvPicPr>
        <p:blipFill rotWithShape="1">
          <a:blip r:embed="rId5">
            <a:alphaModFix/>
          </a:blip>
          <a:srcRect/>
          <a:stretch/>
        </p:blipFill>
        <p:spPr>
          <a:xfrm>
            <a:off x="301129" y="1845063"/>
            <a:ext cx="747513" cy="747513"/>
          </a:xfrm>
          <a:prstGeom prst="rect">
            <a:avLst/>
          </a:prstGeom>
          <a:noFill/>
          <a:ln>
            <a:noFill/>
          </a:ln>
        </p:spPr>
      </p:pic>
      <p:pic>
        <p:nvPicPr>
          <p:cNvPr id="537" name="Google Shape;537;p19" descr="Lights On with solid fill"/>
          <p:cNvPicPr preferRelativeResize="0"/>
          <p:nvPr/>
        </p:nvPicPr>
        <p:blipFill rotWithShape="1">
          <a:blip r:embed="rId6">
            <a:alphaModFix/>
          </a:blip>
          <a:srcRect/>
          <a:stretch/>
        </p:blipFill>
        <p:spPr>
          <a:xfrm>
            <a:off x="323290" y="2736894"/>
            <a:ext cx="725352" cy="725352"/>
          </a:xfrm>
          <a:prstGeom prst="rect">
            <a:avLst/>
          </a:prstGeom>
          <a:noFill/>
          <a:ln>
            <a:noFill/>
          </a:ln>
        </p:spPr>
      </p:pic>
      <p:pic>
        <p:nvPicPr>
          <p:cNvPr id="538" name="Google Shape;538;p19" descr="Contract with solid fill"/>
          <p:cNvPicPr preferRelativeResize="0"/>
          <p:nvPr/>
        </p:nvPicPr>
        <p:blipFill rotWithShape="1">
          <a:blip r:embed="rId7">
            <a:alphaModFix/>
          </a:blip>
          <a:srcRect/>
          <a:stretch/>
        </p:blipFill>
        <p:spPr>
          <a:xfrm>
            <a:off x="307475" y="3571041"/>
            <a:ext cx="690957" cy="690957"/>
          </a:xfrm>
          <a:prstGeom prst="rect">
            <a:avLst/>
          </a:prstGeom>
          <a:noFill/>
          <a:ln>
            <a:noFill/>
          </a:ln>
        </p:spPr>
      </p:pic>
      <p:pic>
        <p:nvPicPr>
          <p:cNvPr id="539" name="Google Shape;539;p19" descr="Court with solid fill"/>
          <p:cNvPicPr preferRelativeResize="0"/>
          <p:nvPr/>
        </p:nvPicPr>
        <p:blipFill rotWithShape="1">
          <a:blip r:embed="rId8">
            <a:alphaModFix/>
          </a:blip>
          <a:srcRect/>
          <a:stretch/>
        </p:blipFill>
        <p:spPr>
          <a:xfrm>
            <a:off x="287147" y="4390976"/>
            <a:ext cx="731611" cy="731611"/>
          </a:xfrm>
          <a:prstGeom prst="rect">
            <a:avLst/>
          </a:prstGeom>
          <a:noFill/>
          <a:ln>
            <a:noFill/>
          </a:ln>
        </p:spPr>
      </p:pic>
      <p:pic>
        <p:nvPicPr>
          <p:cNvPr id="540" name="Google Shape;540;p19" descr="Hamburger Menu Icon with solid fill"/>
          <p:cNvPicPr preferRelativeResize="0"/>
          <p:nvPr/>
        </p:nvPicPr>
        <p:blipFill rotWithShape="1">
          <a:blip r:embed="rId9">
            <a:alphaModFix/>
          </a:blip>
          <a:srcRect/>
          <a:stretch/>
        </p:blipFill>
        <p:spPr>
          <a:xfrm>
            <a:off x="939023" y="6099857"/>
            <a:ext cx="644604" cy="644604"/>
          </a:xfrm>
          <a:prstGeom prst="rect">
            <a:avLst/>
          </a:prstGeom>
          <a:noFill/>
          <a:ln>
            <a:noFill/>
          </a:ln>
        </p:spPr>
      </p:pic>
      <p:pic>
        <p:nvPicPr>
          <p:cNvPr id="541" name="Google Shape;541;p19" descr="Presentation with bar chart with solid fill"/>
          <p:cNvPicPr preferRelativeResize="0"/>
          <p:nvPr/>
        </p:nvPicPr>
        <p:blipFill rotWithShape="1">
          <a:blip r:embed="rId10">
            <a:alphaModFix/>
          </a:blip>
          <a:srcRect/>
          <a:stretch/>
        </p:blipFill>
        <p:spPr>
          <a:xfrm>
            <a:off x="276197" y="5216258"/>
            <a:ext cx="753509" cy="753509"/>
          </a:xfrm>
          <a:prstGeom prst="rect">
            <a:avLst/>
          </a:prstGeom>
          <a:noFill/>
          <a:ln>
            <a:noFill/>
          </a:ln>
        </p:spPr>
      </p:pic>
      <p:sp>
        <p:nvSpPr>
          <p:cNvPr id="18" name="文本框 17">
            <a:extLst>
              <a:ext uri="{FF2B5EF4-FFF2-40B4-BE49-F238E27FC236}">
                <a16:creationId xmlns:a16="http://schemas.microsoft.com/office/drawing/2014/main" id="{1909CEC5-CFE2-8370-7B95-479A1F81D2DF}"/>
              </a:ext>
            </a:extLst>
          </p:cNvPr>
          <p:cNvSpPr txBox="1"/>
          <p:nvPr/>
        </p:nvSpPr>
        <p:spPr>
          <a:xfrm>
            <a:off x="2009274" y="765176"/>
            <a:ext cx="9331324" cy="5016758"/>
          </a:xfrm>
          <a:prstGeom prst="rect">
            <a:avLst/>
          </a:prstGeom>
          <a:noFill/>
        </p:spPr>
        <p:txBody>
          <a:bodyPr wrap="square">
            <a:spAutoFit/>
          </a:bodyPr>
          <a:lstStyle/>
          <a:p>
            <a:pPr eaLnBrk="0" fontAlgn="base" hangingPunct="0">
              <a:spcBef>
                <a:spcPct val="0"/>
              </a:spcBef>
              <a:spcAft>
                <a:spcPct val="0"/>
              </a:spcAft>
              <a:buClrTx/>
              <a:buFontTx/>
              <a:buNone/>
            </a:pPr>
            <a:r>
              <a:rPr lang="en-GB" sz="2000" kern="1200" dirty="0">
                <a:latin typeface="Arial Narrow" panose="020B0606020202030204" pitchFamily="34" charset="0"/>
                <a:ea typeface="MS PGothic" panose="020B0600070205080204" pitchFamily="34" charset="-128"/>
                <a:cs typeface="+mn-cs"/>
              </a:rPr>
              <a:t>[1] Murphy PR, </a:t>
            </a:r>
            <a:r>
              <a:rPr lang="en-GB" sz="2000" kern="1200" dirty="0" err="1">
                <a:latin typeface="Arial Narrow" panose="020B0606020202030204" pitchFamily="34" charset="0"/>
                <a:ea typeface="MS PGothic" panose="020B0600070205080204" pitchFamily="34" charset="-128"/>
                <a:cs typeface="+mn-cs"/>
              </a:rPr>
              <a:t>Wilming</a:t>
            </a:r>
            <a:r>
              <a:rPr lang="en-GB" sz="2000" kern="1200" dirty="0">
                <a:latin typeface="Arial Narrow" panose="020B0606020202030204" pitchFamily="34" charset="0"/>
                <a:ea typeface="MS PGothic" panose="020B0600070205080204" pitchFamily="34" charset="-128"/>
                <a:cs typeface="+mn-cs"/>
              </a:rPr>
              <a:t> N, Hernandez-</a:t>
            </a:r>
            <a:r>
              <a:rPr lang="en-GB" sz="2000" kern="1200" dirty="0" err="1">
                <a:latin typeface="Arial Narrow" panose="020B0606020202030204" pitchFamily="34" charset="0"/>
                <a:ea typeface="MS PGothic" panose="020B0600070205080204" pitchFamily="34" charset="-128"/>
                <a:cs typeface="+mn-cs"/>
              </a:rPr>
              <a:t>Bocanegra</a:t>
            </a:r>
            <a:r>
              <a:rPr lang="en-GB" sz="2000" kern="1200" dirty="0">
                <a:latin typeface="Arial Narrow" panose="020B0606020202030204" pitchFamily="34" charset="0"/>
                <a:ea typeface="MS PGothic" panose="020B0600070205080204" pitchFamily="34" charset="-128"/>
                <a:cs typeface="+mn-cs"/>
              </a:rPr>
              <a:t> DC, Prat-Ortega G, Donner TH. Adaptive circuit dynamics across human cortex during evidence accumulation in changing environments. Nature Neuroscience, 2021. 24(7):987-997. </a:t>
            </a:r>
            <a:r>
              <a:rPr lang="en-GB" sz="2000" kern="1200" dirty="0" err="1">
                <a:latin typeface="Arial Narrow" panose="020B0606020202030204" pitchFamily="34" charset="0"/>
                <a:ea typeface="MS PGothic" panose="020B0600070205080204" pitchFamily="34" charset="-128"/>
                <a:cs typeface="+mn-cs"/>
              </a:rPr>
              <a:t>doi</a:t>
            </a:r>
            <a:r>
              <a:rPr lang="en-GB" sz="2000" kern="1200" dirty="0">
                <a:latin typeface="Arial Narrow" panose="020B0606020202030204" pitchFamily="34" charset="0"/>
                <a:ea typeface="MS PGothic" panose="020B0600070205080204" pitchFamily="34" charset="-128"/>
                <a:cs typeface="+mn-cs"/>
              </a:rPr>
              <a:t>: 10.1038/s41593-021-00839-z. </a:t>
            </a:r>
          </a:p>
          <a:p>
            <a:pPr eaLnBrk="0" fontAlgn="base" hangingPunct="0">
              <a:spcBef>
                <a:spcPct val="0"/>
              </a:spcBef>
              <a:spcAft>
                <a:spcPct val="0"/>
              </a:spcAft>
              <a:buClrTx/>
              <a:buFontTx/>
              <a:buNone/>
            </a:pPr>
            <a:r>
              <a:rPr lang="en-GB" sz="2000" kern="1200" dirty="0">
                <a:latin typeface="Arial Narrow" panose="020B0606020202030204" pitchFamily="34" charset="0"/>
                <a:ea typeface="MS PGothic" panose="020B0600070205080204" pitchFamily="34" charset="-128"/>
                <a:cs typeface="+mn-cs"/>
              </a:rPr>
              <a:t>[2] O’Connell RG, </a:t>
            </a:r>
            <a:r>
              <a:rPr lang="en-GB" sz="2000" kern="1200" dirty="0" err="1">
                <a:latin typeface="Arial Narrow" panose="020B0606020202030204" pitchFamily="34" charset="0"/>
                <a:ea typeface="MS PGothic" panose="020B0600070205080204" pitchFamily="34" charset="-128"/>
                <a:cs typeface="+mn-cs"/>
              </a:rPr>
              <a:t>Dockree</a:t>
            </a:r>
            <a:r>
              <a:rPr lang="en-GB" sz="2000" kern="1200" dirty="0">
                <a:latin typeface="Arial Narrow" panose="020B0606020202030204" pitchFamily="34" charset="0"/>
                <a:ea typeface="MS PGothic" panose="020B0600070205080204" pitchFamily="34" charset="-128"/>
                <a:cs typeface="+mn-cs"/>
              </a:rPr>
              <a:t> PM, Kelly SP, A </a:t>
            </a:r>
            <a:r>
              <a:rPr lang="en-GB" sz="2000" kern="1200" dirty="0" err="1">
                <a:latin typeface="Arial Narrow" panose="020B0606020202030204" pitchFamily="34" charset="0"/>
                <a:ea typeface="MS PGothic" panose="020B0600070205080204" pitchFamily="34" charset="-128"/>
                <a:cs typeface="+mn-cs"/>
              </a:rPr>
              <a:t>supramodal</a:t>
            </a:r>
            <a:r>
              <a:rPr lang="en-GB" sz="2000" kern="1200" dirty="0">
                <a:latin typeface="Arial Narrow" panose="020B0606020202030204" pitchFamily="34" charset="0"/>
                <a:ea typeface="MS PGothic" panose="020B0600070205080204" pitchFamily="34" charset="-128"/>
                <a:cs typeface="+mn-cs"/>
              </a:rPr>
              <a:t> accumulation-to-bound signal that determines perceptual decisions in humans. Nature Neuroscience, 2012. 15, 1729-35.</a:t>
            </a:r>
          </a:p>
          <a:p>
            <a:pPr eaLnBrk="0" fontAlgn="base" hangingPunct="0">
              <a:spcBef>
                <a:spcPct val="0"/>
              </a:spcBef>
              <a:spcAft>
                <a:spcPct val="0"/>
              </a:spcAft>
              <a:buClrTx/>
              <a:buFontTx/>
              <a:buNone/>
            </a:pPr>
            <a:r>
              <a:rPr lang="en-GB" sz="2000" kern="1200" dirty="0">
                <a:latin typeface="Arial Narrow" panose="020B0606020202030204" pitchFamily="34" charset="0"/>
                <a:ea typeface="MS PGothic" panose="020B0600070205080204" pitchFamily="34" charset="-128"/>
                <a:cs typeface="+mn-cs"/>
              </a:rPr>
              <a:t>[3] S. P. Kelly and R. G. O'Connell, "Internal and external influences on the rate of sensory evidence accumulation in the human brain," Journal of Neuroscience, vol. 33, no. 50, pp. 19434-19441, 2013.</a:t>
            </a:r>
          </a:p>
          <a:p>
            <a:pPr eaLnBrk="0" fontAlgn="base" hangingPunct="0">
              <a:spcBef>
                <a:spcPct val="0"/>
              </a:spcBef>
              <a:spcAft>
                <a:spcPct val="0"/>
              </a:spcAft>
              <a:buClrTx/>
              <a:buFontTx/>
              <a:buNone/>
            </a:pPr>
            <a:r>
              <a:rPr lang="en-GB" sz="2000" kern="1200" dirty="0">
                <a:latin typeface="Arial Narrow" panose="020B0606020202030204" pitchFamily="34" charset="0"/>
                <a:ea typeface="MS PGothic" panose="020B0600070205080204" pitchFamily="34" charset="-128"/>
                <a:cs typeface="+mn-cs"/>
              </a:rPr>
              <a:t>[4] S. P. Kelly and R. G. O’Connell, "The neural processes underlying perceptual decision making in humans: recent progress and future directions," Journal of Physiology-Paris, vol. 109, no. 1-3, pp. 27-37, 2015.</a:t>
            </a:r>
          </a:p>
          <a:p>
            <a:pPr eaLnBrk="0" fontAlgn="base" hangingPunct="0">
              <a:spcBef>
                <a:spcPct val="0"/>
              </a:spcBef>
              <a:spcAft>
                <a:spcPct val="0"/>
              </a:spcAft>
              <a:buClrTx/>
              <a:buFontTx/>
              <a:buNone/>
            </a:pPr>
            <a:r>
              <a:rPr lang="en-GB" sz="2000" kern="1200" dirty="0">
                <a:latin typeface="Arial Narrow" panose="020B0606020202030204" pitchFamily="34" charset="0"/>
                <a:ea typeface="MS PGothic" panose="020B0600070205080204" pitchFamily="34" charset="-128"/>
                <a:cs typeface="+mn-cs"/>
              </a:rPr>
              <a:t>[5] C. A. Devine, C. Gaffney, G. M. </a:t>
            </a:r>
            <a:r>
              <a:rPr lang="en-GB" sz="2000" kern="1200" dirty="0" err="1">
                <a:latin typeface="Arial Narrow" panose="020B0606020202030204" pitchFamily="34" charset="0"/>
                <a:ea typeface="MS PGothic" panose="020B0600070205080204" pitchFamily="34" charset="-128"/>
                <a:cs typeface="+mn-cs"/>
              </a:rPr>
              <a:t>Loughnane</a:t>
            </a:r>
            <a:r>
              <a:rPr lang="en-GB" sz="2000" kern="1200" dirty="0">
                <a:latin typeface="Arial Narrow" panose="020B0606020202030204" pitchFamily="34" charset="0"/>
                <a:ea typeface="MS PGothic" panose="020B0600070205080204" pitchFamily="34" charset="-128"/>
                <a:cs typeface="+mn-cs"/>
              </a:rPr>
              <a:t>, S. P. Kelly, and R. G. O'Connell, "The role of premature evidence accumulation in making difficult perceptual decisions under temporal uncertainty," </a:t>
            </a:r>
            <a:r>
              <a:rPr lang="en-GB" sz="2000" kern="1200" dirty="0" err="1">
                <a:latin typeface="Arial Narrow" panose="020B0606020202030204" pitchFamily="34" charset="0"/>
                <a:ea typeface="MS PGothic" panose="020B0600070205080204" pitchFamily="34" charset="-128"/>
                <a:cs typeface="+mn-cs"/>
              </a:rPr>
              <a:t>Elife</a:t>
            </a:r>
            <a:r>
              <a:rPr lang="en-GB" sz="2000" kern="1200" dirty="0">
                <a:latin typeface="Arial Narrow" panose="020B0606020202030204" pitchFamily="34" charset="0"/>
                <a:ea typeface="MS PGothic" panose="020B0600070205080204" pitchFamily="34" charset="-128"/>
                <a:cs typeface="+mn-cs"/>
              </a:rPr>
              <a:t>, vol. 8, p. e48526, 2019.</a:t>
            </a:r>
          </a:p>
          <a:p>
            <a:pPr eaLnBrk="0" fontAlgn="base" hangingPunct="0">
              <a:spcBef>
                <a:spcPct val="0"/>
              </a:spcBef>
              <a:spcAft>
                <a:spcPct val="0"/>
              </a:spcAft>
              <a:buClrTx/>
              <a:buFontTx/>
              <a:buNone/>
            </a:pPr>
            <a:r>
              <a:rPr lang="en-GB" sz="2000" kern="1200" dirty="0">
                <a:latin typeface="Arial Narrow" panose="020B0606020202030204" pitchFamily="34" charset="0"/>
                <a:ea typeface="MS PGothic" panose="020B0600070205080204" pitchFamily="34" charset="-128"/>
                <a:cs typeface="+mn-cs"/>
              </a:rPr>
              <a:t>[6] R. </a:t>
            </a:r>
            <a:r>
              <a:rPr lang="en-GB" sz="2000" kern="1200" dirty="0" err="1">
                <a:latin typeface="Arial Narrow" panose="020B0606020202030204" pitchFamily="34" charset="0"/>
                <a:ea typeface="MS PGothic" panose="020B0600070205080204" pitchFamily="34" charset="-128"/>
                <a:cs typeface="+mn-cs"/>
              </a:rPr>
              <a:t>Kiani</a:t>
            </a:r>
            <a:r>
              <a:rPr lang="en-GB" sz="2000" kern="1200" dirty="0">
                <a:latin typeface="Arial Narrow" panose="020B0606020202030204" pitchFamily="34" charset="0"/>
                <a:ea typeface="MS PGothic" panose="020B0600070205080204" pitchFamily="34" charset="-128"/>
                <a:cs typeface="+mn-cs"/>
              </a:rPr>
              <a:t>, A. K. Churchland, and M. N. </a:t>
            </a:r>
            <a:r>
              <a:rPr lang="en-GB" sz="2000" kern="1200" dirty="0" err="1">
                <a:latin typeface="Arial Narrow" panose="020B0606020202030204" pitchFamily="34" charset="0"/>
                <a:ea typeface="MS PGothic" panose="020B0600070205080204" pitchFamily="34" charset="-128"/>
                <a:cs typeface="+mn-cs"/>
              </a:rPr>
              <a:t>Shadlen</a:t>
            </a:r>
            <a:r>
              <a:rPr lang="en-GB" sz="2000" kern="1200" dirty="0">
                <a:latin typeface="Arial Narrow" panose="020B0606020202030204" pitchFamily="34" charset="0"/>
                <a:ea typeface="MS PGothic" panose="020B0600070205080204" pitchFamily="34" charset="-128"/>
                <a:cs typeface="+mn-cs"/>
              </a:rPr>
              <a:t>, "Integration of direction cues is invariant to the temporal gap between them," Journal of Neuroscience, vol. 33, no. 42, pp. 16483-16489, 2013</a:t>
            </a:r>
          </a:p>
        </p:txBody>
      </p:sp>
      <p:sp>
        <p:nvSpPr>
          <p:cNvPr id="4" name="文本框 3">
            <a:extLst>
              <a:ext uri="{FF2B5EF4-FFF2-40B4-BE49-F238E27FC236}">
                <a16:creationId xmlns:a16="http://schemas.microsoft.com/office/drawing/2014/main" id="{FD3A9257-AEFD-85AB-B6EA-403DCA6946A5}"/>
              </a:ext>
            </a:extLst>
          </p:cNvPr>
          <p:cNvSpPr txBox="1"/>
          <p:nvPr/>
        </p:nvSpPr>
        <p:spPr>
          <a:xfrm>
            <a:off x="2009274" y="136674"/>
            <a:ext cx="1931939" cy="461665"/>
          </a:xfrm>
          <a:prstGeom prst="rect">
            <a:avLst/>
          </a:prstGeom>
          <a:noFill/>
        </p:spPr>
        <p:txBody>
          <a:bodyPr wrap="none" rtlCol="0">
            <a:spAutoFit/>
          </a:bodyPr>
          <a:lstStyle/>
          <a:p>
            <a:r>
              <a:rPr lang="en-GB" sz="2400" b="1" dirty="0"/>
              <a:t>References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32" name="组合 31">
            <a:extLst>
              <a:ext uri="{FF2B5EF4-FFF2-40B4-BE49-F238E27FC236}">
                <a16:creationId xmlns:a16="http://schemas.microsoft.com/office/drawing/2014/main" id="{F1076EE3-0FA0-C31E-167F-4F07131B43FA}"/>
              </a:ext>
            </a:extLst>
          </p:cNvPr>
          <p:cNvGrpSpPr/>
          <p:nvPr/>
        </p:nvGrpSpPr>
        <p:grpSpPr>
          <a:xfrm>
            <a:off x="4982441" y="1240952"/>
            <a:ext cx="7142219" cy="5623631"/>
            <a:chOff x="10468371" y="26431632"/>
            <a:chExt cx="9292828" cy="7545997"/>
          </a:xfrm>
        </p:grpSpPr>
        <p:pic>
          <p:nvPicPr>
            <p:cNvPr id="33" name="图片 20">
              <a:extLst>
                <a:ext uri="{FF2B5EF4-FFF2-40B4-BE49-F238E27FC236}">
                  <a16:creationId xmlns:a16="http://schemas.microsoft.com/office/drawing/2014/main" id="{C0BD4621-3721-7DD5-AA39-62346C879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0" y="26431632"/>
              <a:ext cx="4484875" cy="352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21">
              <a:extLst>
                <a:ext uri="{FF2B5EF4-FFF2-40B4-BE49-F238E27FC236}">
                  <a16:creationId xmlns:a16="http://schemas.microsoft.com/office/drawing/2014/main" id="{3F91062F-0F30-09BA-692E-CDA9E8587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0950" y="26431632"/>
              <a:ext cx="4770249" cy="352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本框 34">
              <a:extLst>
                <a:ext uri="{FF2B5EF4-FFF2-40B4-BE49-F238E27FC236}">
                  <a16:creationId xmlns:a16="http://schemas.microsoft.com/office/drawing/2014/main" id="{227E01D6-2A7F-8C24-57F9-0BBC0338F17E}"/>
                </a:ext>
              </a:extLst>
            </p:cNvPr>
            <p:cNvSpPr txBox="1"/>
            <p:nvPr/>
          </p:nvSpPr>
          <p:spPr>
            <a:xfrm>
              <a:off x="11851481" y="29933349"/>
              <a:ext cx="7389814" cy="412987"/>
            </a:xfrm>
            <a:prstGeom prst="rect">
              <a:avLst/>
            </a:prstGeom>
            <a:noFill/>
          </p:spPr>
          <p:txBody>
            <a:bodyPr wrap="square">
              <a:spAutoFit/>
            </a:bodyPr>
            <a:lstStyle/>
            <a:p>
              <a:r>
                <a:rPr lang="en-GB" dirty="0"/>
                <a:t>Fig.4 128 EEG channels location (left); EEG cap (right)</a:t>
              </a:r>
            </a:p>
          </p:txBody>
        </p:sp>
        <p:pic>
          <p:nvPicPr>
            <p:cNvPr id="36" name="图片 22">
              <a:extLst>
                <a:ext uri="{FF2B5EF4-FFF2-40B4-BE49-F238E27FC236}">
                  <a16:creationId xmlns:a16="http://schemas.microsoft.com/office/drawing/2014/main" id="{573DD237-4A8C-80BE-DBFC-B3D926D748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8371" y="30361293"/>
              <a:ext cx="4503131" cy="326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23">
              <a:extLst>
                <a:ext uri="{FF2B5EF4-FFF2-40B4-BE49-F238E27FC236}">
                  <a16:creationId xmlns:a16="http://schemas.microsoft.com/office/drawing/2014/main" id="{B3791F1A-DAB3-6567-EA47-0BCE1C41F9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90951" y="30381154"/>
              <a:ext cx="4770248" cy="324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文本框 37">
              <a:extLst>
                <a:ext uri="{FF2B5EF4-FFF2-40B4-BE49-F238E27FC236}">
                  <a16:creationId xmlns:a16="http://schemas.microsoft.com/office/drawing/2014/main" id="{02813234-577B-2853-10A1-74753E83C167}"/>
                </a:ext>
              </a:extLst>
            </p:cNvPr>
            <p:cNvSpPr txBox="1"/>
            <p:nvPr/>
          </p:nvSpPr>
          <p:spPr>
            <a:xfrm>
              <a:off x="10757669" y="33564642"/>
              <a:ext cx="9003530" cy="412987"/>
            </a:xfrm>
            <a:prstGeom prst="rect">
              <a:avLst/>
            </a:prstGeom>
            <a:noFill/>
          </p:spPr>
          <p:txBody>
            <a:bodyPr wrap="square">
              <a:spAutoFit/>
            </a:bodyPr>
            <a:lstStyle/>
            <a:p>
              <a:pPr eaLnBrk="1" hangingPunct="1"/>
              <a:r>
                <a:rPr lang="en-GB" altLang="en-US" dirty="0"/>
                <a:t>Fig.5 External EOG channels </a:t>
              </a:r>
              <a:r>
                <a:rPr lang="en-US" altLang="zh-CN" dirty="0"/>
                <a:t>location </a:t>
              </a:r>
              <a:r>
                <a:rPr lang="en-GB" altLang="en-US" dirty="0"/>
                <a:t>(left); Eye-link system interface(right)</a:t>
              </a:r>
            </a:p>
          </p:txBody>
        </p:sp>
      </p:grpSp>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7">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8">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9">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10">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11">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12">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13">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4">
            <a:alphaModFix/>
          </a:blip>
          <a:srcRect/>
          <a:stretch/>
        </p:blipFill>
        <p:spPr>
          <a:xfrm>
            <a:off x="234750" y="5238944"/>
            <a:ext cx="753509" cy="753509"/>
          </a:xfrm>
          <a:prstGeom prst="rect">
            <a:avLst/>
          </a:prstGeom>
          <a:noFill/>
          <a:ln>
            <a:noFill/>
          </a:ln>
        </p:spPr>
      </p:pic>
      <p:sp>
        <p:nvSpPr>
          <p:cNvPr id="19" name="文本框 18">
            <a:extLst>
              <a:ext uri="{FF2B5EF4-FFF2-40B4-BE49-F238E27FC236}">
                <a16:creationId xmlns:a16="http://schemas.microsoft.com/office/drawing/2014/main" id="{890851BC-EC2C-6CBD-530D-64D958FC0893}"/>
              </a:ext>
            </a:extLst>
          </p:cNvPr>
          <p:cNvSpPr txBox="1"/>
          <p:nvPr/>
        </p:nvSpPr>
        <p:spPr>
          <a:xfrm>
            <a:off x="1508725" y="354326"/>
            <a:ext cx="6118058" cy="461665"/>
          </a:xfrm>
          <a:prstGeom prst="rect">
            <a:avLst/>
          </a:prstGeom>
          <a:noFill/>
        </p:spPr>
        <p:txBody>
          <a:bodyPr wrap="square">
            <a:spAutoFit/>
          </a:bodyPr>
          <a:lstStyle/>
          <a:p>
            <a:r>
              <a:rPr lang="en-GB" sz="2400" b="1" dirty="0"/>
              <a:t>Methods : Data collection</a:t>
            </a:r>
          </a:p>
        </p:txBody>
      </p:sp>
      <p:sp>
        <p:nvSpPr>
          <p:cNvPr id="24" name="文本框 23">
            <a:extLst>
              <a:ext uri="{FF2B5EF4-FFF2-40B4-BE49-F238E27FC236}">
                <a16:creationId xmlns:a16="http://schemas.microsoft.com/office/drawing/2014/main" id="{E8E9186F-28AC-62C9-1708-D4F4D3A468A3}"/>
              </a:ext>
            </a:extLst>
          </p:cNvPr>
          <p:cNvSpPr txBox="1"/>
          <p:nvPr/>
        </p:nvSpPr>
        <p:spPr>
          <a:xfrm>
            <a:off x="1606665" y="965436"/>
            <a:ext cx="3266699" cy="5027017"/>
          </a:xfrm>
          <a:prstGeom prst="rect">
            <a:avLst/>
          </a:prstGeom>
          <a:noFill/>
        </p:spPr>
        <p:txBody>
          <a:bodyPr wrap="square">
            <a:spAutoFit/>
          </a:bodyPr>
          <a:lstStyle/>
          <a:p>
            <a:pPr>
              <a:lnSpc>
                <a:spcPct val="150000"/>
              </a:lnSpc>
            </a:pPr>
            <a:r>
              <a:rPr lang="en-GB" sz="1800" dirty="0"/>
              <a:t>EEG → Active Two System (Bio-semi)</a:t>
            </a:r>
          </a:p>
          <a:p>
            <a:pPr marL="342900" indent="-342900">
              <a:lnSpc>
                <a:spcPct val="150000"/>
              </a:lnSpc>
              <a:buFont typeface="Arial" panose="020B0604020202020204" pitchFamily="34" charset="0"/>
              <a:buChar char="•"/>
            </a:pPr>
            <a:r>
              <a:rPr lang="en-GB" sz="1800" dirty="0"/>
              <a:t>Eye-tracking data → Eye-link 1000 </a:t>
            </a:r>
          </a:p>
          <a:p>
            <a:pPr marL="342900" indent="-342900">
              <a:lnSpc>
                <a:spcPct val="150000"/>
              </a:lnSpc>
              <a:buFont typeface="Arial" panose="020B0604020202020204" pitchFamily="34" charset="0"/>
              <a:buChar char="•"/>
            </a:pPr>
            <a:r>
              <a:rPr lang="en-GB" sz="1800" dirty="0"/>
              <a:t>128-channel EEG → electrical brain activity at the scalp</a:t>
            </a:r>
          </a:p>
          <a:p>
            <a:pPr marL="342900" indent="-342900">
              <a:lnSpc>
                <a:spcPct val="150000"/>
              </a:lnSpc>
              <a:buFont typeface="Arial" panose="020B0604020202020204" pitchFamily="34" charset="0"/>
              <a:buChar char="•"/>
            </a:pPr>
            <a:r>
              <a:rPr lang="en-GB" sz="1800" dirty="0"/>
              <a:t>4 external electrodes EOG → Eye movements and blinks </a:t>
            </a:r>
          </a:p>
          <a:p>
            <a:pPr marL="342900" indent="-342900">
              <a:lnSpc>
                <a:spcPct val="150000"/>
              </a:lnSpc>
              <a:buFont typeface="Arial" panose="020B0604020202020204" pitchFamily="34" charset="0"/>
              <a:buChar char="•"/>
            </a:pPr>
            <a:r>
              <a:rPr lang="en-GB" sz="1800" dirty="0"/>
              <a:t>4 external electrodes EMG → Hands (Thenar muscle)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sp>
        <p:nvSpPr>
          <p:cNvPr id="32" name="文本框 31">
            <a:extLst>
              <a:ext uri="{FF2B5EF4-FFF2-40B4-BE49-F238E27FC236}">
                <a16:creationId xmlns:a16="http://schemas.microsoft.com/office/drawing/2014/main" id="{55A53A0F-68E3-4F30-9D5C-41404EB6F988}"/>
              </a:ext>
            </a:extLst>
          </p:cNvPr>
          <p:cNvSpPr txBox="1"/>
          <p:nvPr/>
        </p:nvSpPr>
        <p:spPr>
          <a:xfrm>
            <a:off x="1508725" y="227688"/>
            <a:ext cx="6118058" cy="461665"/>
          </a:xfrm>
          <a:prstGeom prst="rect">
            <a:avLst/>
          </a:prstGeom>
          <a:noFill/>
        </p:spPr>
        <p:txBody>
          <a:bodyPr wrap="square">
            <a:spAutoFit/>
          </a:bodyPr>
          <a:lstStyle/>
          <a:p>
            <a:r>
              <a:rPr lang="en-GB" sz="2400" b="1" dirty="0"/>
              <a:t>Experiment one: Data processing (ERPs)</a:t>
            </a:r>
          </a:p>
        </p:txBody>
      </p:sp>
      <p:pic>
        <p:nvPicPr>
          <p:cNvPr id="3" name="图片 2">
            <a:extLst>
              <a:ext uri="{FF2B5EF4-FFF2-40B4-BE49-F238E27FC236}">
                <a16:creationId xmlns:a16="http://schemas.microsoft.com/office/drawing/2014/main" id="{622602CC-8323-4276-0E27-74A3473D9FAA}"/>
              </a:ext>
            </a:extLst>
          </p:cNvPr>
          <p:cNvPicPr>
            <a:picLocks noChangeAspect="1"/>
          </p:cNvPicPr>
          <p:nvPr/>
        </p:nvPicPr>
        <p:blipFill>
          <a:blip r:embed="rId11"/>
          <a:stretch>
            <a:fillRect/>
          </a:stretch>
        </p:blipFill>
        <p:spPr>
          <a:xfrm>
            <a:off x="1850614" y="784610"/>
            <a:ext cx="9745491" cy="5325900"/>
          </a:xfrm>
          <a:prstGeom prst="rect">
            <a:avLst/>
          </a:prstGeom>
        </p:spPr>
      </p:pic>
    </p:spTree>
    <p:extLst>
      <p:ext uri="{BB962C8B-B14F-4D97-AF65-F5344CB8AC3E}">
        <p14:creationId xmlns:p14="http://schemas.microsoft.com/office/powerpoint/2010/main" val="35178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sp>
        <p:nvSpPr>
          <p:cNvPr id="32" name="文本框 31">
            <a:extLst>
              <a:ext uri="{FF2B5EF4-FFF2-40B4-BE49-F238E27FC236}">
                <a16:creationId xmlns:a16="http://schemas.microsoft.com/office/drawing/2014/main" id="{55A53A0F-68E3-4F30-9D5C-41404EB6F988}"/>
              </a:ext>
            </a:extLst>
          </p:cNvPr>
          <p:cNvSpPr txBox="1"/>
          <p:nvPr/>
        </p:nvSpPr>
        <p:spPr>
          <a:xfrm>
            <a:off x="1659158" y="254989"/>
            <a:ext cx="7922354" cy="461665"/>
          </a:xfrm>
          <a:prstGeom prst="rect">
            <a:avLst/>
          </a:prstGeom>
          <a:noFill/>
        </p:spPr>
        <p:txBody>
          <a:bodyPr wrap="square">
            <a:spAutoFit/>
          </a:bodyPr>
          <a:lstStyle/>
          <a:p>
            <a:r>
              <a:rPr lang="en-GB" sz="2400" b="1" dirty="0"/>
              <a:t>Experiment two : Data processing (ERPs)</a:t>
            </a:r>
          </a:p>
        </p:txBody>
      </p:sp>
      <p:pic>
        <p:nvPicPr>
          <p:cNvPr id="14" name="图片 13">
            <a:extLst>
              <a:ext uri="{FF2B5EF4-FFF2-40B4-BE49-F238E27FC236}">
                <a16:creationId xmlns:a16="http://schemas.microsoft.com/office/drawing/2014/main" id="{208F8AB9-6112-3945-59E8-03588255F68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01473" y="876360"/>
            <a:ext cx="9579216" cy="5234150"/>
          </a:xfrm>
          <a:prstGeom prst="rect">
            <a:avLst/>
          </a:prstGeom>
          <a:noFill/>
        </p:spPr>
      </p:pic>
      <p:sp>
        <p:nvSpPr>
          <p:cNvPr id="15" name="文本框 14">
            <a:extLst>
              <a:ext uri="{FF2B5EF4-FFF2-40B4-BE49-F238E27FC236}">
                <a16:creationId xmlns:a16="http://schemas.microsoft.com/office/drawing/2014/main" id="{FCDE1BF5-7786-A10B-276B-3AC4DB044C80}"/>
              </a:ext>
            </a:extLst>
          </p:cNvPr>
          <p:cNvSpPr txBox="1"/>
          <p:nvPr/>
        </p:nvSpPr>
        <p:spPr>
          <a:xfrm>
            <a:off x="3031588" y="2948038"/>
            <a:ext cx="6119446" cy="307777"/>
          </a:xfrm>
          <a:prstGeom prst="rect">
            <a:avLst/>
          </a:prstGeom>
          <a:noFill/>
        </p:spPr>
        <p:txBody>
          <a:bodyPr wrap="square">
            <a:spAutoFit/>
          </a:bodyPr>
          <a:lstStyle/>
          <a:p>
            <a:r>
              <a:rPr lang="en-GB" dirty="0"/>
              <a:t>10 samples</a:t>
            </a:r>
          </a:p>
        </p:txBody>
      </p:sp>
    </p:spTree>
    <p:extLst>
      <p:ext uri="{BB962C8B-B14F-4D97-AF65-F5344CB8AC3E}">
        <p14:creationId xmlns:p14="http://schemas.microsoft.com/office/powerpoint/2010/main" val="4974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5" name="图片 4">
            <a:extLst>
              <a:ext uri="{FF2B5EF4-FFF2-40B4-BE49-F238E27FC236}">
                <a16:creationId xmlns:a16="http://schemas.microsoft.com/office/drawing/2014/main" id="{37B6F36E-6BD8-5D14-1362-89A01E27C8D7}"/>
              </a:ext>
            </a:extLst>
          </p:cNvPr>
          <p:cNvPicPr>
            <a:picLocks noChangeAspect="1"/>
          </p:cNvPicPr>
          <p:nvPr/>
        </p:nvPicPr>
        <p:blipFill>
          <a:blip r:embed="rId3"/>
          <a:stretch>
            <a:fillRect/>
          </a:stretch>
        </p:blipFill>
        <p:spPr>
          <a:xfrm>
            <a:off x="1326162" y="0"/>
            <a:ext cx="10865838" cy="6858000"/>
          </a:xfrm>
          <a:prstGeom prst="rect">
            <a:avLst/>
          </a:prstGeom>
        </p:spPr>
      </p:pic>
      <p:pic>
        <p:nvPicPr>
          <p:cNvPr id="164" name="Google Shape;164;p2" descr="Nails with solid fill">
            <a:hlinkClick r:id="rId4" action="ppaction://hlinksldjump"/>
          </p:cNvPr>
          <p:cNvPicPr preferRelativeResize="0"/>
          <p:nvPr/>
        </p:nvPicPr>
        <p:blipFill rotWithShape="1">
          <a:blip r:embed="rId5">
            <a:alphaModFix/>
          </a:blip>
          <a:srcRect/>
          <a:stretch/>
        </p:blipFill>
        <p:spPr>
          <a:xfrm>
            <a:off x="319474" y="-665030"/>
            <a:ext cx="644604" cy="644604"/>
          </a:xfrm>
          <a:prstGeom prst="rect">
            <a:avLst/>
          </a:prstGeom>
          <a:noFill/>
          <a:ln>
            <a:noFill/>
          </a:ln>
        </p:spPr>
      </p:pic>
      <p:sp>
        <p:nvSpPr>
          <p:cNvPr id="165" name="Google Shape;165;p2"/>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66" name="Google Shape;166;p2"/>
          <p:cNvSpPr/>
          <p:nvPr/>
        </p:nvSpPr>
        <p:spPr>
          <a:xfrm rot="10800000">
            <a:off x="-7186" y="-10806678"/>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167" name="Google Shape;167;p2" descr="Hamburger Menu Icon with solid fill">
            <a:hlinkClick r:id="rId6" action="ppaction://hlinksldjump"/>
          </p:cNvPr>
          <p:cNvPicPr preferRelativeResize="0"/>
          <p:nvPr/>
        </p:nvPicPr>
        <p:blipFill rotWithShape="1">
          <a:blip r:embed="rId7">
            <a:alphaModFix/>
          </a:blip>
          <a:srcRect/>
          <a:stretch/>
        </p:blipFill>
        <p:spPr>
          <a:xfrm>
            <a:off x="307482" y="6111244"/>
            <a:ext cx="644604" cy="644604"/>
          </a:xfrm>
          <a:prstGeom prst="rect">
            <a:avLst/>
          </a:prstGeom>
          <a:noFill/>
          <a:ln>
            <a:noFill/>
          </a:ln>
        </p:spPr>
      </p:pic>
      <p:pic>
        <p:nvPicPr>
          <p:cNvPr id="168" name="Google Shape;168;p2" descr="Group brainstorm with solid fill"/>
          <p:cNvPicPr preferRelativeResize="0"/>
          <p:nvPr/>
        </p:nvPicPr>
        <p:blipFill rotWithShape="1">
          <a:blip r:embed="rId8">
            <a:alphaModFix/>
          </a:blip>
          <a:srcRect/>
          <a:stretch/>
        </p:blipFill>
        <p:spPr>
          <a:xfrm>
            <a:off x="870944" y="3035"/>
            <a:ext cx="828000" cy="828000"/>
          </a:xfrm>
          <a:prstGeom prst="rect">
            <a:avLst/>
          </a:prstGeom>
          <a:noFill/>
          <a:ln>
            <a:noFill/>
          </a:ln>
        </p:spPr>
      </p:pic>
      <p:pic>
        <p:nvPicPr>
          <p:cNvPr id="169" name="Google Shape;169;p2" descr="Open book outline"/>
          <p:cNvPicPr preferRelativeResize="0"/>
          <p:nvPr/>
        </p:nvPicPr>
        <p:blipFill rotWithShape="1">
          <a:blip r:embed="rId9">
            <a:alphaModFix/>
          </a:blip>
          <a:srcRect/>
          <a:stretch/>
        </p:blipFill>
        <p:spPr>
          <a:xfrm>
            <a:off x="263980" y="958143"/>
            <a:ext cx="741323" cy="741323"/>
          </a:xfrm>
          <a:prstGeom prst="rect">
            <a:avLst/>
          </a:prstGeom>
          <a:noFill/>
          <a:ln>
            <a:noFill/>
          </a:ln>
        </p:spPr>
      </p:pic>
      <p:pic>
        <p:nvPicPr>
          <p:cNvPr id="170" name="Google Shape;170;p2" descr="Bullseye with solid fill"/>
          <p:cNvPicPr preferRelativeResize="0"/>
          <p:nvPr/>
        </p:nvPicPr>
        <p:blipFill rotWithShape="1">
          <a:blip r:embed="rId10">
            <a:alphaModFix/>
          </a:blip>
          <a:srcRect/>
          <a:stretch/>
        </p:blipFill>
        <p:spPr>
          <a:xfrm>
            <a:off x="263980" y="1826574"/>
            <a:ext cx="747513" cy="747513"/>
          </a:xfrm>
          <a:prstGeom prst="rect">
            <a:avLst/>
          </a:prstGeom>
          <a:noFill/>
          <a:ln>
            <a:noFill/>
          </a:ln>
        </p:spPr>
      </p:pic>
      <p:pic>
        <p:nvPicPr>
          <p:cNvPr id="171" name="Google Shape;171;p2" descr="Lights On with solid fill"/>
          <p:cNvPicPr preferRelativeResize="0"/>
          <p:nvPr/>
        </p:nvPicPr>
        <p:blipFill rotWithShape="1">
          <a:blip r:embed="rId11">
            <a:alphaModFix/>
          </a:blip>
          <a:srcRect/>
          <a:stretch/>
        </p:blipFill>
        <p:spPr>
          <a:xfrm>
            <a:off x="270239" y="2697346"/>
            <a:ext cx="725352" cy="725352"/>
          </a:xfrm>
          <a:prstGeom prst="rect">
            <a:avLst/>
          </a:prstGeom>
          <a:noFill/>
          <a:ln>
            <a:noFill/>
          </a:ln>
        </p:spPr>
      </p:pic>
      <p:pic>
        <p:nvPicPr>
          <p:cNvPr id="172" name="Google Shape;172;p2" descr="Contract with solid fill"/>
          <p:cNvPicPr preferRelativeResize="0"/>
          <p:nvPr/>
        </p:nvPicPr>
        <p:blipFill rotWithShape="1">
          <a:blip r:embed="rId12">
            <a:alphaModFix/>
          </a:blip>
          <a:srcRect/>
          <a:stretch/>
        </p:blipFill>
        <p:spPr>
          <a:xfrm>
            <a:off x="284306" y="3553652"/>
            <a:ext cx="690957" cy="690957"/>
          </a:xfrm>
          <a:prstGeom prst="rect">
            <a:avLst/>
          </a:prstGeom>
          <a:noFill/>
          <a:ln>
            <a:noFill/>
          </a:ln>
        </p:spPr>
      </p:pic>
      <p:pic>
        <p:nvPicPr>
          <p:cNvPr id="173" name="Google Shape;173;p2" descr="Court with solid fill"/>
          <p:cNvPicPr preferRelativeResize="0"/>
          <p:nvPr/>
        </p:nvPicPr>
        <p:blipFill rotWithShape="1">
          <a:blip r:embed="rId13">
            <a:alphaModFix/>
          </a:blip>
          <a:srcRect/>
          <a:stretch/>
        </p:blipFill>
        <p:spPr>
          <a:xfrm>
            <a:off x="273024" y="4371718"/>
            <a:ext cx="731611" cy="731611"/>
          </a:xfrm>
          <a:prstGeom prst="rect">
            <a:avLst/>
          </a:prstGeom>
          <a:noFill/>
          <a:ln>
            <a:noFill/>
          </a:ln>
        </p:spPr>
      </p:pic>
      <p:pic>
        <p:nvPicPr>
          <p:cNvPr id="174" name="Google Shape;174;p2" descr="Presentation with bar chart with solid fill"/>
          <p:cNvPicPr preferRelativeResize="0"/>
          <p:nvPr/>
        </p:nvPicPr>
        <p:blipFill rotWithShape="1">
          <a:blip r:embed="rId14">
            <a:alphaModFix/>
          </a:blip>
          <a:srcRect/>
          <a:stretch/>
        </p:blipFill>
        <p:spPr>
          <a:xfrm>
            <a:off x="263980" y="5230439"/>
            <a:ext cx="753509" cy="75350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17"/>
          <p:cNvSpPr/>
          <p:nvPr/>
        </p:nvSpPr>
        <p:spPr>
          <a:xfrm>
            <a:off x="840054" y="5157217"/>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13" name="Google Shape;513;p17"/>
          <p:cNvSpPr/>
          <p:nvPr/>
        </p:nvSpPr>
        <p:spPr>
          <a:xfrm rot="10800000">
            <a:off x="-22200" y="-5727017"/>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514" name="Google Shape;514;p17" descr="Hamburger Menu Icon with solid fill"/>
          <p:cNvPicPr preferRelativeResize="0"/>
          <p:nvPr/>
        </p:nvPicPr>
        <p:blipFill rotWithShape="1">
          <a:blip r:embed="rId3">
            <a:alphaModFix/>
          </a:blip>
          <a:srcRect/>
          <a:stretch/>
        </p:blipFill>
        <p:spPr>
          <a:xfrm>
            <a:off x="324119" y="6133832"/>
            <a:ext cx="644604" cy="644604"/>
          </a:xfrm>
          <a:prstGeom prst="rect">
            <a:avLst/>
          </a:prstGeom>
          <a:noFill/>
          <a:ln>
            <a:noFill/>
          </a:ln>
        </p:spPr>
      </p:pic>
      <p:pic>
        <p:nvPicPr>
          <p:cNvPr id="515" name="Google Shape;515;p17" descr="Group brainstorm with solid fill"/>
          <p:cNvPicPr preferRelativeResize="0"/>
          <p:nvPr/>
        </p:nvPicPr>
        <p:blipFill rotWithShape="1">
          <a:blip r:embed="rId4">
            <a:alphaModFix/>
          </a:blip>
          <a:srcRect/>
          <a:stretch/>
        </p:blipFill>
        <p:spPr>
          <a:xfrm>
            <a:off x="234727" y="52682"/>
            <a:ext cx="828000" cy="828000"/>
          </a:xfrm>
          <a:prstGeom prst="rect">
            <a:avLst/>
          </a:prstGeom>
          <a:noFill/>
          <a:ln>
            <a:noFill/>
          </a:ln>
        </p:spPr>
      </p:pic>
      <p:pic>
        <p:nvPicPr>
          <p:cNvPr id="516" name="Google Shape;516;p17" descr="Open book outline"/>
          <p:cNvPicPr preferRelativeResize="0"/>
          <p:nvPr/>
        </p:nvPicPr>
        <p:blipFill rotWithShape="1">
          <a:blip r:embed="rId5">
            <a:alphaModFix/>
          </a:blip>
          <a:srcRect/>
          <a:stretch/>
        </p:blipFill>
        <p:spPr>
          <a:xfrm>
            <a:off x="272665" y="1001916"/>
            <a:ext cx="741323" cy="741323"/>
          </a:xfrm>
          <a:prstGeom prst="rect">
            <a:avLst/>
          </a:prstGeom>
          <a:noFill/>
          <a:ln>
            <a:noFill/>
          </a:ln>
        </p:spPr>
      </p:pic>
      <p:pic>
        <p:nvPicPr>
          <p:cNvPr id="517" name="Google Shape;517;p17" descr="Bullseye with solid fill"/>
          <p:cNvPicPr preferRelativeResize="0"/>
          <p:nvPr/>
        </p:nvPicPr>
        <p:blipFill rotWithShape="1">
          <a:blip r:embed="rId6">
            <a:alphaModFix/>
          </a:blip>
          <a:srcRect/>
          <a:stretch/>
        </p:blipFill>
        <p:spPr>
          <a:xfrm>
            <a:off x="272665" y="1859039"/>
            <a:ext cx="747513" cy="747513"/>
          </a:xfrm>
          <a:prstGeom prst="rect">
            <a:avLst/>
          </a:prstGeom>
          <a:noFill/>
          <a:ln>
            <a:noFill/>
          </a:ln>
        </p:spPr>
      </p:pic>
      <p:pic>
        <p:nvPicPr>
          <p:cNvPr id="518" name="Google Shape;518;p17" descr="Lights On with solid fill"/>
          <p:cNvPicPr preferRelativeResize="0"/>
          <p:nvPr/>
        </p:nvPicPr>
        <p:blipFill rotWithShape="1">
          <a:blip r:embed="rId7">
            <a:alphaModFix/>
          </a:blip>
          <a:srcRect/>
          <a:stretch/>
        </p:blipFill>
        <p:spPr>
          <a:xfrm>
            <a:off x="266159" y="2728776"/>
            <a:ext cx="725352" cy="725352"/>
          </a:xfrm>
          <a:prstGeom prst="rect">
            <a:avLst/>
          </a:prstGeom>
          <a:noFill/>
          <a:ln>
            <a:noFill/>
          </a:ln>
        </p:spPr>
      </p:pic>
      <p:pic>
        <p:nvPicPr>
          <p:cNvPr id="519" name="Google Shape;519;p17" descr="Contract with solid fill"/>
          <p:cNvPicPr preferRelativeResize="0"/>
          <p:nvPr/>
        </p:nvPicPr>
        <p:blipFill rotWithShape="1">
          <a:blip r:embed="rId8">
            <a:alphaModFix/>
          </a:blip>
          <a:srcRect/>
          <a:stretch/>
        </p:blipFill>
        <p:spPr>
          <a:xfrm>
            <a:off x="292930" y="3574144"/>
            <a:ext cx="690957" cy="690957"/>
          </a:xfrm>
          <a:prstGeom prst="rect">
            <a:avLst/>
          </a:prstGeom>
          <a:noFill/>
          <a:ln>
            <a:noFill/>
          </a:ln>
        </p:spPr>
      </p:pic>
      <p:pic>
        <p:nvPicPr>
          <p:cNvPr id="520" name="Google Shape;520;p17" descr="Court with solid fill"/>
          <p:cNvPicPr preferRelativeResize="0"/>
          <p:nvPr/>
        </p:nvPicPr>
        <p:blipFill rotWithShape="1">
          <a:blip r:embed="rId9">
            <a:alphaModFix/>
          </a:blip>
          <a:srcRect/>
          <a:stretch/>
        </p:blipFill>
        <p:spPr>
          <a:xfrm>
            <a:off x="292930" y="4385907"/>
            <a:ext cx="731611" cy="731611"/>
          </a:xfrm>
          <a:prstGeom prst="rect">
            <a:avLst/>
          </a:prstGeom>
          <a:noFill/>
          <a:ln>
            <a:noFill/>
          </a:ln>
        </p:spPr>
      </p:pic>
      <p:pic>
        <p:nvPicPr>
          <p:cNvPr id="521" name="Google Shape;521;p17" descr="Presentation with bar chart with solid fill"/>
          <p:cNvPicPr preferRelativeResize="0"/>
          <p:nvPr/>
        </p:nvPicPr>
        <p:blipFill rotWithShape="1">
          <a:blip r:embed="rId10">
            <a:alphaModFix/>
          </a:blip>
          <a:srcRect/>
          <a:stretch/>
        </p:blipFill>
        <p:spPr>
          <a:xfrm>
            <a:off x="877299" y="5237534"/>
            <a:ext cx="753509" cy="753509"/>
          </a:xfrm>
          <a:prstGeom prst="rect">
            <a:avLst/>
          </a:prstGeom>
          <a:noFill/>
          <a:ln>
            <a:noFill/>
          </a:ln>
        </p:spPr>
      </p:pic>
      <p:sp>
        <p:nvSpPr>
          <p:cNvPr id="14" name="文本框 13">
            <a:extLst>
              <a:ext uri="{FF2B5EF4-FFF2-40B4-BE49-F238E27FC236}">
                <a16:creationId xmlns:a16="http://schemas.microsoft.com/office/drawing/2014/main" id="{BA7CF283-2AE9-4DCB-82A8-12D4C4D5A9A7}"/>
              </a:ext>
            </a:extLst>
          </p:cNvPr>
          <p:cNvSpPr txBox="1"/>
          <p:nvPr/>
        </p:nvSpPr>
        <p:spPr>
          <a:xfrm>
            <a:off x="1428750" y="54176"/>
            <a:ext cx="6106026" cy="461665"/>
          </a:xfrm>
          <a:prstGeom prst="rect">
            <a:avLst/>
          </a:prstGeom>
          <a:noFill/>
        </p:spPr>
        <p:txBody>
          <a:bodyPr wrap="square">
            <a:spAutoFit/>
          </a:bodyPr>
          <a:lstStyle/>
          <a:p>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Outline of the future work</a:t>
            </a:r>
            <a:endParaRPr lang="en-GB" dirty="0"/>
          </a:p>
        </p:txBody>
      </p:sp>
      <p:pic>
        <p:nvPicPr>
          <p:cNvPr id="3" name="图片 2">
            <a:extLst>
              <a:ext uri="{FF2B5EF4-FFF2-40B4-BE49-F238E27FC236}">
                <a16:creationId xmlns:a16="http://schemas.microsoft.com/office/drawing/2014/main" id="{04B16FFA-9B68-46BF-8A93-B7878294B9A7}"/>
              </a:ext>
            </a:extLst>
          </p:cNvPr>
          <p:cNvPicPr>
            <a:picLocks noChangeAspect="1"/>
          </p:cNvPicPr>
          <p:nvPr/>
        </p:nvPicPr>
        <p:blipFill>
          <a:blip r:embed="rId11"/>
          <a:stretch>
            <a:fillRect/>
          </a:stretch>
        </p:blipFill>
        <p:spPr>
          <a:xfrm>
            <a:off x="1962227" y="535691"/>
            <a:ext cx="9508958" cy="6322309"/>
          </a:xfrm>
          <a:prstGeom prst="rect">
            <a:avLst/>
          </a:prstGeom>
        </p:spPr>
      </p:pic>
    </p:spTree>
    <p:extLst>
      <p:ext uri="{BB962C8B-B14F-4D97-AF65-F5344CB8AC3E}">
        <p14:creationId xmlns:p14="http://schemas.microsoft.com/office/powerpoint/2010/main" val="295031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17"/>
          <p:cNvSpPr/>
          <p:nvPr/>
        </p:nvSpPr>
        <p:spPr>
          <a:xfrm>
            <a:off x="840054" y="5157217"/>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13" name="Google Shape;513;p17"/>
          <p:cNvSpPr/>
          <p:nvPr/>
        </p:nvSpPr>
        <p:spPr>
          <a:xfrm rot="10800000">
            <a:off x="-22200" y="-5727017"/>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514" name="Google Shape;514;p17" descr="Hamburger Menu Icon with solid fill"/>
          <p:cNvPicPr preferRelativeResize="0"/>
          <p:nvPr/>
        </p:nvPicPr>
        <p:blipFill rotWithShape="1">
          <a:blip r:embed="rId3">
            <a:alphaModFix/>
          </a:blip>
          <a:srcRect/>
          <a:stretch/>
        </p:blipFill>
        <p:spPr>
          <a:xfrm>
            <a:off x="324119" y="6133832"/>
            <a:ext cx="644604" cy="644604"/>
          </a:xfrm>
          <a:prstGeom prst="rect">
            <a:avLst/>
          </a:prstGeom>
          <a:noFill/>
          <a:ln>
            <a:noFill/>
          </a:ln>
        </p:spPr>
      </p:pic>
      <p:pic>
        <p:nvPicPr>
          <p:cNvPr id="515" name="Google Shape;515;p17" descr="Group brainstorm with solid fill"/>
          <p:cNvPicPr preferRelativeResize="0"/>
          <p:nvPr/>
        </p:nvPicPr>
        <p:blipFill rotWithShape="1">
          <a:blip r:embed="rId4">
            <a:alphaModFix/>
          </a:blip>
          <a:srcRect/>
          <a:stretch/>
        </p:blipFill>
        <p:spPr>
          <a:xfrm>
            <a:off x="234727" y="52682"/>
            <a:ext cx="828000" cy="828000"/>
          </a:xfrm>
          <a:prstGeom prst="rect">
            <a:avLst/>
          </a:prstGeom>
          <a:noFill/>
          <a:ln>
            <a:noFill/>
          </a:ln>
        </p:spPr>
      </p:pic>
      <p:pic>
        <p:nvPicPr>
          <p:cNvPr id="516" name="Google Shape;516;p17" descr="Open book outline"/>
          <p:cNvPicPr preferRelativeResize="0"/>
          <p:nvPr/>
        </p:nvPicPr>
        <p:blipFill rotWithShape="1">
          <a:blip r:embed="rId5">
            <a:alphaModFix/>
          </a:blip>
          <a:srcRect/>
          <a:stretch/>
        </p:blipFill>
        <p:spPr>
          <a:xfrm>
            <a:off x="272665" y="1001916"/>
            <a:ext cx="741323" cy="741323"/>
          </a:xfrm>
          <a:prstGeom prst="rect">
            <a:avLst/>
          </a:prstGeom>
          <a:noFill/>
          <a:ln>
            <a:noFill/>
          </a:ln>
        </p:spPr>
      </p:pic>
      <p:pic>
        <p:nvPicPr>
          <p:cNvPr id="517" name="Google Shape;517;p17" descr="Bullseye with solid fill"/>
          <p:cNvPicPr preferRelativeResize="0"/>
          <p:nvPr/>
        </p:nvPicPr>
        <p:blipFill rotWithShape="1">
          <a:blip r:embed="rId6">
            <a:alphaModFix/>
          </a:blip>
          <a:srcRect/>
          <a:stretch/>
        </p:blipFill>
        <p:spPr>
          <a:xfrm>
            <a:off x="272665" y="1859039"/>
            <a:ext cx="747513" cy="747513"/>
          </a:xfrm>
          <a:prstGeom prst="rect">
            <a:avLst/>
          </a:prstGeom>
          <a:noFill/>
          <a:ln>
            <a:noFill/>
          </a:ln>
        </p:spPr>
      </p:pic>
      <p:pic>
        <p:nvPicPr>
          <p:cNvPr id="518" name="Google Shape;518;p17" descr="Lights On with solid fill"/>
          <p:cNvPicPr preferRelativeResize="0"/>
          <p:nvPr/>
        </p:nvPicPr>
        <p:blipFill rotWithShape="1">
          <a:blip r:embed="rId7">
            <a:alphaModFix/>
          </a:blip>
          <a:srcRect/>
          <a:stretch/>
        </p:blipFill>
        <p:spPr>
          <a:xfrm>
            <a:off x="266159" y="2728776"/>
            <a:ext cx="725352" cy="725352"/>
          </a:xfrm>
          <a:prstGeom prst="rect">
            <a:avLst/>
          </a:prstGeom>
          <a:noFill/>
          <a:ln>
            <a:noFill/>
          </a:ln>
        </p:spPr>
      </p:pic>
      <p:pic>
        <p:nvPicPr>
          <p:cNvPr id="519" name="Google Shape;519;p17" descr="Contract with solid fill"/>
          <p:cNvPicPr preferRelativeResize="0"/>
          <p:nvPr/>
        </p:nvPicPr>
        <p:blipFill rotWithShape="1">
          <a:blip r:embed="rId8">
            <a:alphaModFix/>
          </a:blip>
          <a:srcRect/>
          <a:stretch/>
        </p:blipFill>
        <p:spPr>
          <a:xfrm>
            <a:off x="292930" y="3574144"/>
            <a:ext cx="690957" cy="690957"/>
          </a:xfrm>
          <a:prstGeom prst="rect">
            <a:avLst/>
          </a:prstGeom>
          <a:noFill/>
          <a:ln>
            <a:noFill/>
          </a:ln>
        </p:spPr>
      </p:pic>
      <p:pic>
        <p:nvPicPr>
          <p:cNvPr id="520" name="Google Shape;520;p17" descr="Court with solid fill"/>
          <p:cNvPicPr preferRelativeResize="0"/>
          <p:nvPr/>
        </p:nvPicPr>
        <p:blipFill rotWithShape="1">
          <a:blip r:embed="rId9">
            <a:alphaModFix/>
          </a:blip>
          <a:srcRect/>
          <a:stretch/>
        </p:blipFill>
        <p:spPr>
          <a:xfrm>
            <a:off x="292930" y="4385907"/>
            <a:ext cx="731611" cy="731611"/>
          </a:xfrm>
          <a:prstGeom prst="rect">
            <a:avLst/>
          </a:prstGeom>
          <a:noFill/>
          <a:ln>
            <a:noFill/>
          </a:ln>
        </p:spPr>
      </p:pic>
      <p:pic>
        <p:nvPicPr>
          <p:cNvPr id="521" name="Google Shape;521;p17" descr="Presentation with bar chart with solid fill"/>
          <p:cNvPicPr preferRelativeResize="0"/>
          <p:nvPr/>
        </p:nvPicPr>
        <p:blipFill rotWithShape="1">
          <a:blip r:embed="rId10">
            <a:alphaModFix/>
          </a:blip>
          <a:srcRect/>
          <a:stretch/>
        </p:blipFill>
        <p:spPr>
          <a:xfrm>
            <a:off x="877299" y="5237534"/>
            <a:ext cx="753509" cy="753509"/>
          </a:xfrm>
          <a:prstGeom prst="rect">
            <a:avLst/>
          </a:prstGeom>
          <a:noFill/>
          <a:ln>
            <a:noFill/>
          </a:ln>
        </p:spPr>
      </p:pic>
      <p:sp>
        <p:nvSpPr>
          <p:cNvPr id="22" name="文本框 21">
            <a:extLst>
              <a:ext uri="{FF2B5EF4-FFF2-40B4-BE49-F238E27FC236}">
                <a16:creationId xmlns:a16="http://schemas.microsoft.com/office/drawing/2014/main" id="{DDE0F25A-D6C1-4B60-AB06-408B38E82C24}"/>
              </a:ext>
            </a:extLst>
          </p:cNvPr>
          <p:cNvSpPr txBox="1"/>
          <p:nvPr/>
        </p:nvSpPr>
        <p:spPr>
          <a:xfrm>
            <a:off x="2048376" y="235849"/>
            <a:ext cx="6118058" cy="461665"/>
          </a:xfrm>
          <a:prstGeom prst="rect">
            <a:avLst/>
          </a:prstGeom>
          <a:noFill/>
        </p:spPr>
        <p:txBody>
          <a:bodyPr wrap="square">
            <a:spAutoFit/>
          </a:bodyPr>
          <a:lstStyle/>
          <a:p>
            <a:r>
              <a:rPr lang="en-GB" sz="2400" b="1" dirty="0"/>
              <a:t>Next step: EEG data processing</a:t>
            </a:r>
          </a:p>
        </p:txBody>
      </p:sp>
      <p:sp>
        <p:nvSpPr>
          <p:cNvPr id="26" name="文本框 25">
            <a:extLst>
              <a:ext uri="{FF2B5EF4-FFF2-40B4-BE49-F238E27FC236}">
                <a16:creationId xmlns:a16="http://schemas.microsoft.com/office/drawing/2014/main" id="{CC4AD592-29BA-4D5F-8981-FE0309900CA0}"/>
              </a:ext>
            </a:extLst>
          </p:cNvPr>
          <p:cNvSpPr txBox="1"/>
          <p:nvPr/>
        </p:nvSpPr>
        <p:spPr>
          <a:xfrm>
            <a:off x="1806537" y="740932"/>
            <a:ext cx="6118058" cy="5666423"/>
          </a:xfrm>
          <a:prstGeom prst="rect">
            <a:avLst/>
          </a:prstGeom>
          <a:noFill/>
        </p:spPr>
        <p:txBody>
          <a:bodyPr wrap="square">
            <a:spAutoFit/>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Initial interpolation of bad channels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Common average re-referencing (CAR)</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Filtering(0.01-30Hz) </a:t>
            </a: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Epoch: </a:t>
            </a:r>
            <a:endParaRPr lang="en-GB" sz="2400" kern="1200" dirty="0">
              <a:solidFill>
                <a:srgbClr val="FF0000"/>
              </a:solidFill>
              <a:latin typeface="Arial" panose="020B0604020202020204" pitchFamily="34" charset="0"/>
              <a:ea typeface="等线" panose="02010600030101010101" pitchFamily="2" charset="-122"/>
              <a:cs typeface="Arial" panose="020B0604020202020204" pitchFamily="34" charset="0"/>
            </a:endParaRPr>
          </a:p>
          <a:p>
            <a:pPr marR="0" lvl="0" algn="l" defTabSz="914400" rtl="0" eaLnBrk="1" fontAlgn="auto" latinLnBrk="0" hangingPunct="1">
              <a:spcBef>
                <a:spcPts val="1000"/>
              </a:spcBef>
              <a:spcAft>
                <a:spcPts val="0"/>
              </a:spcAft>
              <a:buClrTx/>
              <a:buSzTx/>
              <a:tabLst/>
              <a:defRPr/>
            </a:pPr>
            <a:r>
              <a:rPr kumimoji="0" lang="en-GB" sz="24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	</a:t>
            </a:r>
            <a:r>
              <a:rPr lang="en-US" sz="2400" kern="12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Stimulus locked[-1.5 3s] to Pulse 1</a:t>
            </a:r>
          </a:p>
          <a:p>
            <a:pPr marR="0" lvl="0" algn="l" defTabSz="914400" rtl="0" eaLnBrk="1" fontAlgn="auto" latinLnBrk="0" hangingPunct="1">
              <a:spcBef>
                <a:spcPts val="1000"/>
              </a:spcBef>
              <a:spcAft>
                <a:spcPts val="0"/>
              </a:spcAft>
              <a:buClrTx/>
              <a:buSzTx/>
              <a:tabLst/>
              <a:defRPr/>
            </a:pPr>
            <a:r>
              <a:rPr kumimoji="0" lang="en-US" sz="2400" b="0" i="0" u="none" strike="noStrike" kern="1200" cap="none" spc="0" normalizeH="0" baseline="0" noProof="0" dirty="0">
                <a:ln>
                  <a:noFill/>
                </a:ln>
                <a:solidFill>
                  <a:schemeClr val="bg2">
                    <a:lumMod val="10000"/>
                  </a:schemeClr>
                </a:solidFill>
                <a:effectLst/>
                <a:uLnTx/>
                <a:uFillTx/>
                <a:latin typeface="Arial" panose="020B0604020202020204" pitchFamily="34" charset="0"/>
                <a:ea typeface="等线" panose="02010600030101010101" pitchFamily="2" charset="-122"/>
                <a:cs typeface="Arial" panose="020B0604020202020204" pitchFamily="34" charset="0"/>
              </a:rPr>
              <a:t>	Response locked [-2 1s] to </a:t>
            </a:r>
            <a:r>
              <a:rPr lang="en-US" sz="2400" kern="12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action</a:t>
            </a:r>
            <a:endParaRPr kumimoji="0" lang="en-GB" sz="24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endParaRPr>
          </a:p>
          <a:p>
            <a:pPr marL="228600" marR="0" lvl="0" indent="-228600" algn="l" defTabSz="914400" rtl="0" eaLnBrk="1" fontAlgn="auto" latinLnBrk="0" hangingPunct="1">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Rejection trails with eyeblinks and eye movements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Baseline choosing [-0.2 0]</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CSD transformation to baselined data</a:t>
            </a:r>
          </a:p>
        </p:txBody>
      </p:sp>
      <p:pic>
        <p:nvPicPr>
          <p:cNvPr id="14" name="图片 13">
            <a:extLst>
              <a:ext uri="{FF2B5EF4-FFF2-40B4-BE49-F238E27FC236}">
                <a16:creationId xmlns:a16="http://schemas.microsoft.com/office/drawing/2014/main" id="{12BA5B8A-A9B6-4EEC-B801-600652E9BB54}"/>
              </a:ext>
            </a:extLst>
          </p:cNvPr>
          <p:cNvPicPr>
            <a:picLocks noChangeAspect="1"/>
          </p:cNvPicPr>
          <p:nvPr/>
        </p:nvPicPr>
        <p:blipFill rotWithShape="1">
          <a:blip r:embed="rId11"/>
          <a:srcRect l="6784" t="2582" r="18365" b="28779"/>
          <a:stretch/>
        </p:blipFill>
        <p:spPr>
          <a:xfrm>
            <a:off x="8029598" y="285530"/>
            <a:ext cx="4162402" cy="2860821"/>
          </a:xfrm>
          <a:prstGeom prst="rect">
            <a:avLst/>
          </a:prstGeom>
        </p:spPr>
      </p:pic>
      <p:sp>
        <p:nvSpPr>
          <p:cNvPr id="15" name="文本框 14">
            <a:extLst>
              <a:ext uri="{FF2B5EF4-FFF2-40B4-BE49-F238E27FC236}">
                <a16:creationId xmlns:a16="http://schemas.microsoft.com/office/drawing/2014/main" id="{F169D755-8172-45C5-B09D-93D933FB29D9}"/>
              </a:ext>
            </a:extLst>
          </p:cNvPr>
          <p:cNvSpPr txBox="1"/>
          <p:nvPr/>
        </p:nvSpPr>
        <p:spPr>
          <a:xfrm>
            <a:off x="8912270" y="3088391"/>
            <a:ext cx="3279730" cy="523220"/>
          </a:xfrm>
          <a:prstGeom prst="rect">
            <a:avLst/>
          </a:prstGeom>
          <a:noFill/>
        </p:spPr>
        <p:txBody>
          <a:bodyPr wrap="square">
            <a:spAutoFit/>
          </a:bodyPr>
          <a:lstStyle/>
          <a:p>
            <a:r>
              <a:rPr lang="en-GB" dirty="0"/>
              <a:t>Figure.16 Example of </a:t>
            </a:r>
            <a:r>
              <a:rPr lang="en-US" altLang="zh-CN" sz="1400" dirty="0"/>
              <a:t>α-wave</a:t>
            </a:r>
          </a:p>
          <a:p>
            <a:endParaRPr lang="en-GB" dirty="0"/>
          </a:p>
        </p:txBody>
      </p:sp>
      <p:pic>
        <p:nvPicPr>
          <p:cNvPr id="16" name="图片 15">
            <a:extLst>
              <a:ext uri="{FF2B5EF4-FFF2-40B4-BE49-F238E27FC236}">
                <a16:creationId xmlns:a16="http://schemas.microsoft.com/office/drawing/2014/main" id="{B2302DDC-67A8-4AA1-9AF9-1934788B6D03}"/>
              </a:ext>
            </a:extLst>
          </p:cNvPr>
          <p:cNvPicPr>
            <a:picLocks noChangeAspect="1"/>
          </p:cNvPicPr>
          <p:nvPr/>
        </p:nvPicPr>
        <p:blipFill rotWithShape="1">
          <a:blip r:embed="rId12"/>
          <a:srcRect l="2368" t="11927" r="13424" b="13282"/>
          <a:stretch/>
        </p:blipFill>
        <p:spPr>
          <a:xfrm>
            <a:off x="7985346" y="3398946"/>
            <a:ext cx="4267405" cy="2842674"/>
          </a:xfrm>
          <a:prstGeom prst="rect">
            <a:avLst/>
          </a:prstGeom>
        </p:spPr>
      </p:pic>
      <p:sp>
        <p:nvSpPr>
          <p:cNvPr id="17" name="文本框 16">
            <a:extLst>
              <a:ext uri="{FF2B5EF4-FFF2-40B4-BE49-F238E27FC236}">
                <a16:creationId xmlns:a16="http://schemas.microsoft.com/office/drawing/2014/main" id="{4A7F1407-D5FE-421C-AE9D-8CBF4A6F1222}"/>
              </a:ext>
            </a:extLst>
          </p:cNvPr>
          <p:cNvSpPr txBox="1"/>
          <p:nvPr/>
        </p:nvSpPr>
        <p:spPr>
          <a:xfrm>
            <a:off x="8588151" y="6186438"/>
            <a:ext cx="3279730" cy="307777"/>
          </a:xfrm>
          <a:prstGeom prst="rect">
            <a:avLst/>
          </a:prstGeom>
          <a:noFill/>
        </p:spPr>
        <p:txBody>
          <a:bodyPr wrap="square">
            <a:spAutoFit/>
          </a:bodyPr>
          <a:lstStyle/>
          <a:p>
            <a:r>
              <a:rPr lang="en-GB" dirty="0"/>
              <a:t>Figure.17 Example of EOG and EMG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25" name="内容占位符 3">
            <a:extLst>
              <a:ext uri="{FF2B5EF4-FFF2-40B4-BE49-F238E27FC236}">
                <a16:creationId xmlns:a16="http://schemas.microsoft.com/office/drawing/2014/main" id="{9069ADC6-805F-4B6A-81D8-2FAF8C11D04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2572" y="1203157"/>
            <a:ext cx="10679428" cy="5218755"/>
          </a:xfrm>
          <a:prstGeom prst="rect">
            <a:avLst/>
          </a:prstGeom>
          <a:noFill/>
          <a:ln>
            <a:noFill/>
          </a:ln>
        </p:spPr>
      </p:pic>
      <p:sp>
        <p:nvSpPr>
          <p:cNvPr id="449" name="Google Shape;449;p16"/>
          <p:cNvSpPr/>
          <p:nvPr/>
        </p:nvSpPr>
        <p:spPr>
          <a:xfrm>
            <a:off x="863341" y="4365117"/>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50" name="Google Shape;450;p16"/>
          <p:cNvSpPr/>
          <p:nvPr/>
        </p:nvSpPr>
        <p:spPr>
          <a:xfrm rot="10800000">
            <a:off x="-2010" y="-6552026"/>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51" name="Google Shape;451;p16" descr="Hamburger Menu Icon with solid fill"/>
          <p:cNvPicPr preferRelativeResize="0"/>
          <p:nvPr/>
        </p:nvPicPr>
        <p:blipFill rotWithShape="1">
          <a:blip r:embed="rId4">
            <a:alphaModFix/>
          </a:blip>
          <a:srcRect/>
          <a:stretch/>
        </p:blipFill>
        <p:spPr>
          <a:xfrm>
            <a:off x="293931" y="6099610"/>
            <a:ext cx="644604" cy="644604"/>
          </a:xfrm>
          <a:prstGeom prst="rect">
            <a:avLst/>
          </a:prstGeom>
          <a:noFill/>
          <a:ln>
            <a:noFill/>
          </a:ln>
        </p:spPr>
      </p:pic>
      <p:pic>
        <p:nvPicPr>
          <p:cNvPr id="452" name="Google Shape;452;p16" descr="Group brainstorm with solid fill"/>
          <p:cNvPicPr preferRelativeResize="0"/>
          <p:nvPr/>
        </p:nvPicPr>
        <p:blipFill rotWithShape="1">
          <a:blip r:embed="rId5">
            <a:alphaModFix/>
          </a:blip>
          <a:srcRect/>
          <a:stretch/>
        </p:blipFill>
        <p:spPr>
          <a:xfrm>
            <a:off x="222282" y="77075"/>
            <a:ext cx="828000" cy="828000"/>
          </a:xfrm>
          <a:prstGeom prst="rect">
            <a:avLst/>
          </a:prstGeom>
          <a:noFill/>
          <a:ln>
            <a:noFill/>
          </a:ln>
        </p:spPr>
      </p:pic>
      <p:pic>
        <p:nvPicPr>
          <p:cNvPr id="453" name="Google Shape;453;p16" descr="Open book outline"/>
          <p:cNvPicPr preferRelativeResize="0"/>
          <p:nvPr/>
        </p:nvPicPr>
        <p:blipFill rotWithShape="1">
          <a:blip r:embed="rId6">
            <a:alphaModFix/>
          </a:blip>
          <a:srcRect/>
          <a:stretch/>
        </p:blipFill>
        <p:spPr>
          <a:xfrm>
            <a:off x="263979" y="1026462"/>
            <a:ext cx="741323" cy="741323"/>
          </a:xfrm>
          <a:prstGeom prst="rect">
            <a:avLst/>
          </a:prstGeom>
          <a:noFill/>
          <a:ln>
            <a:noFill/>
          </a:ln>
        </p:spPr>
      </p:pic>
      <p:pic>
        <p:nvPicPr>
          <p:cNvPr id="454" name="Google Shape;454;p16" descr="Bullseye with solid fill"/>
          <p:cNvPicPr preferRelativeResize="0"/>
          <p:nvPr/>
        </p:nvPicPr>
        <p:blipFill rotWithShape="1">
          <a:blip r:embed="rId7">
            <a:alphaModFix/>
          </a:blip>
          <a:srcRect/>
          <a:stretch/>
        </p:blipFill>
        <p:spPr>
          <a:xfrm>
            <a:off x="257789" y="1871013"/>
            <a:ext cx="747513" cy="747513"/>
          </a:xfrm>
          <a:prstGeom prst="rect">
            <a:avLst/>
          </a:prstGeom>
          <a:noFill/>
          <a:ln>
            <a:noFill/>
          </a:ln>
        </p:spPr>
      </p:pic>
      <p:pic>
        <p:nvPicPr>
          <p:cNvPr id="455" name="Google Shape;455;p16" descr="Lights On with solid fill"/>
          <p:cNvPicPr preferRelativeResize="0"/>
          <p:nvPr/>
        </p:nvPicPr>
        <p:blipFill rotWithShape="1">
          <a:blip r:embed="rId8">
            <a:alphaModFix/>
          </a:blip>
          <a:srcRect/>
          <a:stretch/>
        </p:blipFill>
        <p:spPr>
          <a:xfrm>
            <a:off x="236360" y="2707316"/>
            <a:ext cx="725352" cy="725352"/>
          </a:xfrm>
          <a:prstGeom prst="rect">
            <a:avLst/>
          </a:prstGeom>
          <a:noFill/>
          <a:ln>
            <a:noFill/>
          </a:ln>
        </p:spPr>
      </p:pic>
      <p:pic>
        <p:nvPicPr>
          <p:cNvPr id="456" name="Google Shape;456;p16" descr="Contract with solid fill"/>
          <p:cNvPicPr preferRelativeResize="0"/>
          <p:nvPr/>
        </p:nvPicPr>
        <p:blipFill rotWithShape="1">
          <a:blip r:embed="rId9">
            <a:alphaModFix/>
          </a:blip>
          <a:srcRect/>
          <a:stretch/>
        </p:blipFill>
        <p:spPr>
          <a:xfrm>
            <a:off x="270755" y="3584464"/>
            <a:ext cx="690957" cy="690957"/>
          </a:xfrm>
          <a:prstGeom prst="rect">
            <a:avLst/>
          </a:prstGeom>
          <a:noFill/>
          <a:ln>
            <a:noFill/>
          </a:ln>
        </p:spPr>
      </p:pic>
      <p:pic>
        <p:nvPicPr>
          <p:cNvPr id="457" name="Google Shape;457;p16" descr="Court with solid fill"/>
          <p:cNvPicPr preferRelativeResize="0"/>
          <p:nvPr/>
        </p:nvPicPr>
        <p:blipFill rotWithShape="1">
          <a:blip r:embed="rId10">
            <a:alphaModFix/>
          </a:blip>
          <a:srcRect/>
          <a:stretch/>
        </p:blipFill>
        <p:spPr>
          <a:xfrm>
            <a:off x="911535" y="4431323"/>
            <a:ext cx="731611" cy="689839"/>
          </a:xfrm>
          <a:prstGeom prst="rect">
            <a:avLst/>
          </a:prstGeom>
          <a:noFill/>
          <a:ln>
            <a:noFill/>
          </a:ln>
        </p:spPr>
      </p:pic>
      <p:pic>
        <p:nvPicPr>
          <p:cNvPr id="458" name="Google Shape;458;p16" descr="Presentation with bar chart with solid fill"/>
          <p:cNvPicPr preferRelativeResize="0"/>
          <p:nvPr/>
        </p:nvPicPr>
        <p:blipFill rotWithShape="1">
          <a:blip r:embed="rId11">
            <a:alphaModFix/>
          </a:blip>
          <a:srcRect/>
          <a:stretch/>
        </p:blipFill>
        <p:spPr>
          <a:xfrm>
            <a:off x="257789" y="5243504"/>
            <a:ext cx="753509" cy="753509"/>
          </a:xfrm>
          <a:prstGeom prst="rect">
            <a:avLst/>
          </a:prstGeom>
          <a:noFill/>
          <a:ln>
            <a:noFill/>
          </a:ln>
        </p:spPr>
      </p:pic>
      <p:sp>
        <p:nvSpPr>
          <p:cNvPr id="24" name="文本框 23">
            <a:extLst>
              <a:ext uri="{FF2B5EF4-FFF2-40B4-BE49-F238E27FC236}">
                <a16:creationId xmlns:a16="http://schemas.microsoft.com/office/drawing/2014/main" id="{F75AFD2F-77A8-45D3-88E4-8F9D8CCE5AB8}"/>
              </a:ext>
            </a:extLst>
          </p:cNvPr>
          <p:cNvSpPr txBox="1"/>
          <p:nvPr/>
        </p:nvSpPr>
        <p:spPr>
          <a:xfrm>
            <a:off x="1691341" y="436088"/>
            <a:ext cx="9389854" cy="461665"/>
          </a:xfrm>
          <a:prstGeom prst="rect">
            <a:avLst/>
          </a:prstGeom>
          <a:noFill/>
        </p:spPr>
        <p:txBody>
          <a:bodyPr wrap="square">
            <a:spAutoFit/>
          </a:bodyPr>
          <a:lstStyle/>
          <a:p>
            <a:r>
              <a:rPr lang="en-GB" sz="2400" b="1" dirty="0"/>
              <a:t>Experiment one : Behaviour data (23 participant; 1 </a:t>
            </a:r>
            <a:r>
              <a:rPr lang="en-US" altLang="zh-CN" sz="2400" b="1" dirty="0"/>
              <a:t>excluded</a:t>
            </a:r>
            <a:r>
              <a:rPr lang="en-GB" sz="2400" b="1" dirty="0"/>
              <a:t>)</a:t>
            </a:r>
            <a:endParaRPr lang="en-GB" sz="2400" dirty="0"/>
          </a:p>
        </p:txBody>
      </p:sp>
      <p:sp>
        <p:nvSpPr>
          <p:cNvPr id="14" name="文本框 13">
            <a:extLst>
              <a:ext uri="{FF2B5EF4-FFF2-40B4-BE49-F238E27FC236}">
                <a16:creationId xmlns:a16="http://schemas.microsoft.com/office/drawing/2014/main" id="{7B0C7C7E-3413-47C7-8E23-F447CE934341}"/>
              </a:ext>
            </a:extLst>
          </p:cNvPr>
          <p:cNvSpPr txBox="1"/>
          <p:nvPr/>
        </p:nvSpPr>
        <p:spPr>
          <a:xfrm>
            <a:off x="3765318" y="6419539"/>
            <a:ext cx="5871976" cy="307777"/>
          </a:xfrm>
          <a:prstGeom prst="rect">
            <a:avLst/>
          </a:prstGeom>
          <a:noFill/>
        </p:spPr>
        <p:txBody>
          <a:bodyPr wrap="square">
            <a:spAutoFit/>
          </a:bodyPr>
          <a:lstStyle/>
          <a:p>
            <a:r>
              <a:rPr lang="en-GB" dirty="0"/>
              <a:t>Figure.13 Accuracy and coherence of all 23 participants over 10 blocks</a:t>
            </a:r>
          </a:p>
        </p:txBody>
      </p:sp>
    </p:spTree>
    <p:extLst>
      <p:ext uri="{BB962C8B-B14F-4D97-AF65-F5344CB8AC3E}">
        <p14:creationId xmlns:p14="http://schemas.microsoft.com/office/powerpoint/2010/main" val="1827468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 name="图片 3">
            <a:extLst>
              <a:ext uri="{FF2B5EF4-FFF2-40B4-BE49-F238E27FC236}">
                <a16:creationId xmlns:a16="http://schemas.microsoft.com/office/drawing/2014/main" id="{23F8BB0A-5A55-42F9-828C-067D1943D52D}"/>
              </a:ext>
            </a:extLst>
          </p:cNvPr>
          <p:cNvPicPr>
            <a:picLocks noChangeAspect="1"/>
          </p:cNvPicPr>
          <p:nvPr/>
        </p:nvPicPr>
        <p:blipFill>
          <a:blip r:embed="rId3"/>
          <a:stretch>
            <a:fillRect/>
          </a:stretch>
        </p:blipFill>
        <p:spPr>
          <a:xfrm>
            <a:off x="4706945" y="517709"/>
            <a:ext cx="1523626" cy="1224995"/>
          </a:xfrm>
          <a:prstGeom prst="rect">
            <a:avLst/>
          </a:prstGeom>
        </p:spPr>
      </p:pic>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4">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5">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6">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7">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8">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9">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10">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1">
            <a:alphaModFix/>
          </a:blip>
          <a:srcRect/>
          <a:stretch/>
        </p:blipFill>
        <p:spPr>
          <a:xfrm>
            <a:off x="234750" y="5238944"/>
            <a:ext cx="753509" cy="753509"/>
          </a:xfrm>
          <a:prstGeom prst="rect">
            <a:avLst/>
          </a:prstGeom>
          <a:noFill/>
          <a:ln>
            <a:noFill/>
          </a:ln>
        </p:spPr>
      </p:pic>
      <p:sp>
        <p:nvSpPr>
          <p:cNvPr id="19" name="文本框 18">
            <a:extLst>
              <a:ext uri="{FF2B5EF4-FFF2-40B4-BE49-F238E27FC236}">
                <a16:creationId xmlns:a16="http://schemas.microsoft.com/office/drawing/2014/main" id="{2CF52C77-A7C5-4887-B104-FEB86FF2BE6A}"/>
              </a:ext>
            </a:extLst>
          </p:cNvPr>
          <p:cNvSpPr txBox="1"/>
          <p:nvPr/>
        </p:nvSpPr>
        <p:spPr>
          <a:xfrm>
            <a:off x="1480008" y="533092"/>
            <a:ext cx="4481423" cy="461665"/>
          </a:xfrm>
          <a:prstGeom prst="rect">
            <a:avLst/>
          </a:prstGeom>
          <a:noFill/>
        </p:spPr>
        <p:txBody>
          <a:bodyPr wrap="square">
            <a:spAutoFit/>
          </a:bodyPr>
          <a:lstStyle/>
          <a:p>
            <a:r>
              <a:rPr lang="en-GB" sz="2400" b="1" dirty="0"/>
              <a:t>What is </a:t>
            </a:r>
            <a:r>
              <a:rPr lang="en-GB" sz="2400" b="1" dirty="0">
                <a:solidFill>
                  <a:srgbClr val="0070C0"/>
                </a:solidFill>
              </a:rPr>
              <a:t>Decision-making</a:t>
            </a:r>
          </a:p>
        </p:txBody>
      </p:sp>
      <p:sp>
        <p:nvSpPr>
          <p:cNvPr id="24" name="文本框 23">
            <a:extLst>
              <a:ext uri="{FF2B5EF4-FFF2-40B4-BE49-F238E27FC236}">
                <a16:creationId xmlns:a16="http://schemas.microsoft.com/office/drawing/2014/main" id="{B47666A1-AE72-4825-AD07-72867052C395}"/>
              </a:ext>
            </a:extLst>
          </p:cNvPr>
          <p:cNvSpPr txBox="1"/>
          <p:nvPr/>
        </p:nvSpPr>
        <p:spPr>
          <a:xfrm>
            <a:off x="6130304" y="420043"/>
            <a:ext cx="6116128" cy="168584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400" dirty="0"/>
              <a:t>dynamic process </a:t>
            </a:r>
          </a:p>
          <a:p>
            <a:pPr marL="342900" indent="-342900">
              <a:lnSpc>
                <a:spcPct val="150000"/>
              </a:lnSpc>
              <a:buFont typeface="Arial" panose="020B0604020202020204" pitchFamily="34" charset="0"/>
              <a:buChar char="•"/>
            </a:pPr>
            <a:r>
              <a:rPr lang="en-GB" sz="2400" dirty="0"/>
              <a:t>begins with the accumulation of evidence</a:t>
            </a:r>
          </a:p>
          <a:p>
            <a:pPr marL="342900" indent="-342900">
              <a:lnSpc>
                <a:spcPct val="150000"/>
              </a:lnSpc>
              <a:buFont typeface="Arial" panose="020B0604020202020204" pitchFamily="34" charset="0"/>
              <a:buChar char="•"/>
            </a:pPr>
            <a:r>
              <a:rPr lang="en-GB" sz="2400" dirty="0"/>
              <a:t>ends with the adjustment of belief</a:t>
            </a:r>
          </a:p>
        </p:txBody>
      </p:sp>
      <p:sp>
        <p:nvSpPr>
          <p:cNvPr id="25" name="文本框 24">
            <a:extLst>
              <a:ext uri="{FF2B5EF4-FFF2-40B4-BE49-F238E27FC236}">
                <a16:creationId xmlns:a16="http://schemas.microsoft.com/office/drawing/2014/main" id="{1D216930-714C-4413-A839-662C63A7C6A6}"/>
              </a:ext>
            </a:extLst>
          </p:cNvPr>
          <p:cNvSpPr txBox="1"/>
          <p:nvPr/>
        </p:nvSpPr>
        <p:spPr>
          <a:xfrm>
            <a:off x="1480008" y="1985110"/>
            <a:ext cx="5340609" cy="461665"/>
          </a:xfrm>
          <a:prstGeom prst="rect">
            <a:avLst/>
          </a:prstGeom>
          <a:noFill/>
        </p:spPr>
        <p:txBody>
          <a:bodyPr wrap="square">
            <a:spAutoFit/>
          </a:bodyPr>
          <a:lstStyle/>
          <a:p>
            <a:r>
              <a:rPr lang="en-GB" sz="2400" b="1" dirty="0"/>
              <a:t>What is evidence of </a:t>
            </a:r>
            <a:r>
              <a:rPr lang="en-GB" sz="2400" b="1" dirty="0">
                <a:solidFill>
                  <a:srgbClr val="0070C0"/>
                </a:solidFill>
              </a:rPr>
              <a:t>accumulation</a:t>
            </a:r>
            <a:r>
              <a:rPr lang="en-GB" sz="2400" b="1" dirty="0"/>
              <a:t>?</a:t>
            </a:r>
          </a:p>
        </p:txBody>
      </p:sp>
      <p:sp>
        <p:nvSpPr>
          <p:cNvPr id="26" name="文本框 25">
            <a:extLst>
              <a:ext uri="{FF2B5EF4-FFF2-40B4-BE49-F238E27FC236}">
                <a16:creationId xmlns:a16="http://schemas.microsoft.com/office/drawing/2014/main" id="{361B4C93-51E0-43E0-8D3B-2F248BFD4DC9}"/>
              </a:ext>
            </a:extLst>
          </p:cNvPr>
          <p:cNvSpPr txBox="1"/>
          <p:nvPr/>
        </p:nvSpPr>
        <p:spPr>
          <a:xfrm>
            <a:off x="5766520" y="2608780"/>
            <a:ext cx="6245524" cy="1200329"/>
          </a:xfrm>
          <a:prstGeom prst="rect">
            <a:avLst/>
          </a:prstGeom>
          <a:noFill/>
        </p:spPr>
        <p:txBody>
          <a:bodyPr wrap="square">
            <a:spAutoFit/>
          </a:bodyPr>
          <a:lstStyle/>
          <a:p>
            <a:r>
              <a:rPr lang="en-GB" sz="2400" dirty="0"/>
              <a:t>Noisy sensory information is sequentially sampled until sufficient evidence has accrued to favour one decision .</a:t>
            </a:r>
          </a:p>
        </p:txBody>
      </p:sp>
      <p:sp>
        <p:nvSpPr>
          <p:cNvPr id="27" name="文本框 26">
            <a:extLst>
              <a:ext uri="{FF2B5EF4-FFF2-40B4-BE49-F238E27FC236}">
                <a16:creationId xmlns:a16="http://schemas.microsoft.com/office/drawing/2014/main" id="{F25DC33C-4411-43CF-8B79-ED7B8AC1196D}"/>
              </a:ext>
            </a:extLst>
          </p:cNvPr>
          <p:cNvSpPr txBox="1"/>
          <p:nvPr/>
        </p:nvSpPr>
        <p:spPr>
          <a:xfrm>
            <a:off x="1591573" y="4541757"/>
            <a:ext cx="6039929" cy="1938992"/>
          </a:xfrm>
          <a:prstGeom prst="rect">
            <a:avLst/>
          </a:prstGeom>
          <a:noFill/>
        </p:spPr>
        <p:txBody>
          <a:bodyPr wrap="square">
            <a:spAutoFit/>
          </a:bodyPr>
          <a:lstStyle/>
          <a:p>
            <a:pPr marL="342900" indent="-342900">
              <a:buFont typeface="Wingdings" panose="05000000000000000000" pitchFamily="2" charset="2"/>
              <a:buChar char="v"/>
            </a:pPr>
            <a:r>
              <a:rPr lang="en-GB" sz="2000" dirty="0">
                <a:solidFill>
                  <a:schemeClr val="bg2">
                    <a:lumMod val="10000"/>
                  </a:schemeClr>
                </a:solidFill>
              </a:rPr>
              <a:t>Example of </a:t>
            </a:r>
            <a:r>
              <a:rPr lang="en-GB" sz="2000" dirty="0">
                <a:solidFill>
                  <a:srgbClr val="0070C0"/>
                </a:solidFill>
              </a:rPr>
              <a:t>discrete samples of evidence</a:t>
            </a:r>
            <a:r>
              <a:rPr lang="en-GB" sz="2000" dirty="0">
                <a:solidFill>
                  <a:schemeClr val="bg2">
                    <a:lumMod val="10000"/>
                  </a:schemeClr>
                </a:solidFill>
              </a:rPr>
              <a:t>:</a:t>
            </a:r>
          </a:p>
          <a:p>
            <a:r>
              <a:rPr lang="en-US" altLang="zh-CN" sz="2000" dirty="0">
                <a:solidFill>
                  <a:schemeClr val="bg2">
                    <a:lumMod val="10000"/>
                  </a:schemeClr>
                </a:solidFill>
              </a:rPr>
              <a:t>	Zoom call </a:t>
            </a:r>
            <a:r>
              <a:rPr lang="en-US" altLang="zh-CN" sz="2000" dirty="0">
                <a:solidFill>
                  <a:schemeClr val="bg2">
                    <a:lumMod val="10000"/>
                  </a:schemeClr>
                </a:solidFill>
                <a:sym typeface="Wingdings" panose="05000000000000000000" pitchFamily="2" charset="2"/>
              </a:rPr>
              <a:t> unstable connection </a:t>
            </a:r>
            <a:endParaRPr lang="en-GB" altLang="zh-CN" sz="2000" dirty="0">
              <a:solidFill>
                <a:schemeClr val="bg2">
                  <a:lumMod val="10000"/>
                </a:schemeClr>
              </a:solidFill>
              <a:sym typeface="Wingdings" panose="05000000000000000000" pitchFamily="2" charset="2"/>
            </a:endParaRPr>
          </a:p>
          <a:p>
            <a:endParaRPr lang="en-GB" sz="2000" dirty="0">
              <a:solidFill>
                <a:schemeClr val="bg2">
                  <a:lumMod val="10000"/>
                </a:schemeClr>
              </a:solidFill>
              <a:latin typeface="Arial" panose="020B0604020202020204" pitchFamily="34" charset="0"/>
              <a:ea typeface="等线" panose="02010600030101010101" pitchFamily="2" charset="-122"/>
              <a:sym typeface="Wingdings" panose="05000000000000000000" pitchFamily="2" charset="2"/>
            </a:endParaRPr>
          </a:p>
          <a:p>
            <a:pPr marL="342900" indent="-342900">
              <a:buFont typeface="Wingdings" panose="05000000000000000000" pitchFamily="2" charset="2"/>
              <a:buChar char="v"/>
            </a:pPr>
            <a:r>
              <a:rPr lang="en-GB" sz="2000" dirty="0">
                <a:solidFill>
                  <a:schemeClr val="bg2">
                    <a:lumMod val="10000"/>
                  </a:schemeClr>
                </a:solidFill>
              </a:rPr>
              <a:t>Example of </a:t>
            </a:r>
            <a:r>
              <a:rPr lang="en-GB" sz="2000" dirty="0">
                <a:solidFill>
                  <a:srgbClr val="0070C0"/>
                </a:solidFill>
                <a:latin typeface="Arial" panose="020B0604020202020204" pitchFamily="34" charset="0"/>
                <a:ea typeface="等线" panose="02010600030101010101" pitchFamily="2" charset="-122"/>
              </a:rPr>
              <a:t>volatile environment</a:t>
            </a:r>
            <a:r>
              <a:rPr lang="en-GB" sz="2000" dirty="0">
                <a:solidFill>
                  <a:schemeClr val="bg2">
                    <a:lumMod val="10000"/>
                  </a:schemeClr>
                </a:solidFill>
                <a:latin typeface="Arial" panose="020B0604020202020204" pitchFamily="34" charset="0"/>
                <a:ea typeface="等线" panose="02010600030101010101" pitchFamily="2" charset="-122"/>
              </a:rPr>
              <a:t>:</a:t>
            </a:r>
          </a:p>
          <a:p>
            <a:r>
              <a:rPr lang="en-US" altLang="zh-CN" sz="2000" dirty="0">
                <a:solidFill>
                  <a:schemeClr val="bg2">
                    <a:lumMod val="10000"/>
                  </a:schemeClr>
                </a:solidFill>
              </a:rPr>
              <a:t>	Zoom call </a:t>
            </a:r>
            <a:r>
              <a:rPr lang="en-US" altLang="zh-CN" sz="2000" dirty="0">
                <a:solidFill>
                  <a:schemeClr val="bg2">
                    <a:lumMod val="10000"/>
                  </a:schemeClr>
                </a:solidFill>
                <a:sym typeface="Wingdings" panose="05000000000000000000" pitchFamily="2" charset="2"/>
              </a:rPr>
              <a:t> </a:t>
            </a:r>
            <a:r>
              <a:rPr lang="en-US" altLang="zh-CN" sz="2000" dirty="0">
                <a:solidFill>
                  <a:schemeClr val="bg2">
                    <a:lumMod val="10000"/>
                  </a:schemeClr>
                </a:solidFill>
              </a:rPr>
              <a:t>suddenly </a:t>
            </a:r>
            <a:r>
              <a:rPr lang="en-US" altLang="zh-CN" sz="2000" dirty="0">
                <a:solidFill>
                  <a:schemeClr val="bg2">
                    <a:lumMod val="10000"/>
                  </a:schemeClr>
                </a:solidFill>
                <a:sym typeface="Wingdings" panose="05000000000000000000" pitchFamily="2" charset="2"/>
              </a:rPr>
              <a:t>changing from 	one topic to other topic </a:t>
            </a:r>
            <a:endParaRPr lang="en-GB" sz="2000" dirty="0">
              <a:solidFill>
                <a:schemeClr val="bg2">
                  <a:lumMod val="10000"/>
                </a:schemeClr>
              </a:solidFill>
            </a:endParaRPr>
          </a:p>
        </p:txBody>
      </p:sp>
      <p:pic>
        <p:nvPicPr>
          <p:cNvPr id="2" name="图片 1">
            <a:extLst>
              <a:ext uri="{FF2B5EF4-FFF2-40B4-BE49-F238E27FC236}">
                <a16:creationId xmlns:a16="http://schemas.microsoft.com/office/drawing/2014/main" id="{899CE583-8B93-4B43-8049-31B197A81DB8}"/>
              </a:ext>
            </a:extLst>
          </p:cNvPr>
          <p:cNvPicPr>
            <a:picLocks noChangeAspect="1"/>
          </p:cNvPicPr>
          <p:nvPr/>
        </p:nvPicPr>
        <p:blipFill rotWithShape="1">
          <a:blip r:embed="rId12"/>
          <a:srcRect l="26493" t="24043" r="31806" b="21119"/>
          <a:stretch/>
        </p:blipFill>
        <p:spPr>
          <a:xfrm>
            <a:off x="8029643" y="4764986"/>
            <a:ext cx="2476500" cy="1228845"/>
          </a:xfrm>
          <a:prstGeom prst="rect">
            <a:avLst/>
          </a:prstGeom>
        </p:spPr>
      </p:pic>
      <p:pic>
        <p:nvPicPr>
          <p:cNvPr id="22" name="图片 21">
            <a:extLst>
              <a:ext uri="{FF2B5EF4-FFF2-40B4-BE49-F238E27FC236}">
                <a16:creationId xmlns:a16="http://schemas.microsoft.com/office/drawing/2014/main" id="{0C0F0C13-0239-431E-8906-CCE3FAD35242}"/>
              </a:ext>
            </a:extLst>
          </p:cNvPr>
          <p:cNvPicPr>
            <a:picLocks noChangeAspect="1"/>
          </p:cNvPicPr>
          <p:nvPr/>
        </p:nvPicPr>
        <p:blipFill>
          <a:blip r:embed="rId13"/>
          <a:stretch>
            <a:fillRect/>
          </a:stretch>
        </p:blipFill>
        <p:spPr>
          <a:xfrm>
            <a:off x="2250144" y="2474314"/>
            <a:ext cx="3102376" cy="2067443"/>
          </a:xfrm>
          <a:prstGeom prst="rect">
            <a:avLst/>
          </a:prstGeom>
        </p:spPr>
      </p:pic>
      <p:sp>
        <p:nvSpPr>
          <p:cNvPr id="23" name="文本框 22">
            <a:extLst>
              <a:ext uri="{FF2B5EF4-FFF2-40B4-BE49-F238E27FC236}">
                <a16:creationId xmlns:a16="http://schemas.microsoft.com/office/drawing/2014/main" id="{03F264EA-97FD-4C6B-A178-9E94FD7C6826}"/>
              </a:ext>
            </a:extLst>
          </p:cNvPr>
          <p:cNvSpPr txBox="1"/>
          <p:nvPr/>
        </p:nvSpPr>
        <p:spPr>
          <a:xfrm>
            <a:off x="4469801" y="4220210"/>
            <a:ext cx="6119004" cy="307777"/>
          </a:xfrm>
          <a:prstGeom prst="rect">
            <a:avLst/>
          </a:prstGeom>
          <a:noFill/>
        </p:spPr>
        <p:txBody>
          <a:bodyPr wrap="square">
            <a:spAutoFit/>
          </a:bodyPr>
          <a:lstStyle/>
          <a:p>
            <a:r>
              <a:rPr lang="en-GB" dirty="0"/>
              <a:t>Figure.2 Schematic representation of an accumulation model[13]</a:t>
            </a:r>
          </a:p>
        </p:txBody>
      </p:sp>
    </p:spTree>
    <p:extLst>
      <p:ext uri="{BB962C8B-B14F-4D97-AF65-F5344CB8AC3E}">
        <p14:creationId xmlns:p14="http://schemas.microsoft.com/office/powerpoint/2010/main" val="4105674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4"/>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26" name="Google Shape;226;p4"/>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27" name="Google Shape;227;p4" descr="Hamburger Menu Icon with solid fill"/>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28" name="Google Shape;228;p4" descr="Group brainstorm with solid fill"/>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29" name="Google Shape;229;p4" descr="Open book outline"/>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30" name="Google Shape;230;p4" descr="Bullseye with solid fill"/>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31" name="Google Shape;231;p4" descr="Lights On with solid fill"/>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32" name="Google Shape;232;p4" descr="Contract with solid fill"/>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33" name="Google Shape;233;p4" descr="Court with solid fill"/>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34" name="Google Shape;234;p4" descr="Presentation with bar chart with solid fill"/>
          <p:cNvPicPr preferRelativeResize="0"/>
          <p:nvPr/>
        </p:nvPicPr>
        <p:blipFill rotWithShape="1">
          <a:blip r:embed="rId10">
            <a:alphaModFix/>
          </a:blip>
          <a:srcRect/>
          <a:stretch/>
        </p:blipFill>
        <p:spPr>
          <a:xfrm>
            <a:off x="240738" y="5241017"/>
            <a:ext cx="753509" cy="753509"/>
          </a:xfrm>
          <a:prstGeom prst="rect">
            <a:avLst/>
          </a:prstGeom>
          <a:noFill/>
          <a:ln>
            <a:noFill/>
          </a:ln>
        </p:spPr>
      </p:pic>
      <p:sp>
        <p:nvSpPr>
          <p:cNvPr id="27" name="文本框 26">
            <a:extLst>
              <a:ext uri="{FF2B5EF4-FFF2-40B4-BE49-F238E27FC236}">
                <a16:creationId xmlns:a16="http://schemas.microsoft.com/office/drawing/2014/main" id="{96DDC458-4A54-46F1-A9B6-D22E43781602}"/>
              </a:ext>
            </a:extLst>
          </p:cNvPr>
          <p:cNvSpPr txBox="1"/>
          <p:nvPr/>
        </p:nvSpPr>
        <p:spPr>
          <a:xfrm>
            <a:off x="1947797" y="443410"/>
            <a:ext cx="7521880" cy="461665"/>
          </a:xfrm>
          <a:prstGeom prst="rect">
            <a:avLst/>
          </a:prstGeom>
          <a:noFill/>
        </p:spPr>
        <p:txBody>
          <a:bodyPr wrap="square">
            <a:spAutoFit/>
          </a:bodyPr>
          <a:lstStyle/>
          <a:p>
            <a:r>
              <a:rPr lang="en-GB" sz="2400" b="1" dirty="0">
                <a:effectLst/>
                <a:latin typeface="Arial" panose="020B0604020202020204" pitchFamily="34" charset="0"/>
                <a:ea typeface="等线" panose="02010600030101010101" pitchFamily="2" charset="-122"/>
                <a:cs typeface="Arial" panose="020B0604020202020204" pitchFamily="34" charset="0"/>
              </a:rPr>
              <a:t>Brief overview of the background to the problem </a:t>
            </a:r>
            <a:endParaRPr lang="en-GB" sz="2400" dirty="0"/>
          </a:p>
        </p:txBody>
      </p:sp>
      <p:sp>
        <p:nvSpPr>
          <p:cNvPr id="29" name="文本框 28">
            <a:extLst>
              <a:ext uri="{FF2B5EF4-FFF2-40B4-BE49-F238E27FC236}">
                <a16:creationId xmlns:a16="http://schemas.microsoft.com/office/drawing/2014/main" id="{E02CC189-96B8-4D5A-860A-A9BDBAFA4D99}"/>
              </a:ext>
            </a:extLst>
          </p:cNvPr>
          <p:cNvSpPr txBox="1"/>
          <p:nvPr/>
        </p:nvSpPr>
        <p:spPr>
          <a:xfrm>
            <a:off x="1924589" y="940096"/>
            <a:ext cx="5482626" cy="5262979"/>
          </a:xfrm>
          <a:prstGeom prst="rect">
            <a:avLst/>
          </a:prstGeom>
          <a:noFill/>
        </p:spPr>
        <p:txBody>
          <a:bodyPr wrap="square">
            <a:spAutoFit/>
          </a:bodyPr>
          <a:lstStyle/>
          <a:p>
            <a:pPr marL="342900" indent="-342900">
              <a:buFont typeface="Arial" panose="020B0604020202020204" pitchFamily="34" charset="0"/>
              <a:buChar char="•"/>
            </a:pPr>
            <a:r>
              <a:rPr lang="en-GB" sz="2400" dirty="0"/>
              <a:t>1916 </a:t>
            </a:r>
          </a:p>
          <a:p>
            <a:r>
              <a:rPr lang="en-US" altLang="zh-CN" sz="2400" dirty="0"/>
              <a:t>First use of accumulation model for explaining behavior</a:t>
            </a:r>
            <a:endParaRPr lang="en-GB" sz="2400" dirty="0"/>
          </a:p>
          <a:p>
            <a:endParaRPr lang="en-GB" sz="2400" dirty="0"/>
          </a:p>
          <a:p>
            <a:pPr marL="342900" indent="-342900">
              <a:buFont typeface="Arial" panose="020B0604020202020204" pitchFamily="34" charset="0"/>
              <a:buChar char="•"/>
            </a:pPr>
            <a:r>
              <a:rPr lang="en-GB" sz="2400" dirty="0"/>
              <a:t>2004-2012</a:t>
            </a:r>
          </a:p>
          <a:p>
            <a:r>
              <a:rPr lang="en-GB" sz="2400" dirty="0"/>
              <a:t>Accumulation and integration of evidence is involved in the decision-making process. [4-6]</a:t>
            </a:r>
          </a:p>
          <a:p>
            <a:endParaRPr lang="en-GB" sz="2400" dirty="0"/>
          </a:p>
          <a:p>
            <a:pPr marL="342900" indent="-342900">
              <a:buFont typeface="Arial" panose="020B0604020202020204" pitchFamily="34" charset="0"/>
              <a:buChar char="•"/>
            </a:pPr>
            <a:r>
              <a:rPr lang="en-GB" sz="2400" dirty="0"/>
              <a:t>2012-2019</a:t>
            </a:r>
          </a:p>
          <a:p>
            <a:r>
              <a:rPr lang="en-GB" sz="2400" dirty="0"/>
              <a:t>Signal in EEG recording grows in amplitude when make a decision.[1-3]</a:t>
            </a:r>
          </a:p>
          <a:p>
            <a:endParaRPr lang="en-GB" sz="2400" dirty="0"/>
          </a:p>
          <a:p>
            <a:endParaRPr lang="en-GB" sz="2400" dirty="0"/>
          </a:p>
        </p:txBody>
      </p:sp>
      <p:pic>
        <p:nvPicPr>
          <p:cNvPr id="2" name="图片 1">
            <a:extLst>
              <a:ext uri="{FF2B5EF4-FFF2-40B4-BE49-F238E27FC236}">
                <a16:creationId xmlns:a16="http://schemas.microsoft.com/office/drawing/2014/main" id="{E96EC222-2CC4-452E-93E1-D737E929A496}"/>
              </a:ext>
            </a:extLst>
          </p:cNvPr>
          <p:cNvPicPr>
            <a:picLocks noChangeAspect="1"/>
          </p:cNvPicPr>
          <p:nvPr/>
        </p:nvPicPr>
        <p:blipFill>
          <a:blip r:embed="rId11"/>
          <a:stretch>
            <a:fillRect/>
          </a:stretch>
        </p:blipFill>
        <p:spPr>
          <a:xfrm>
            <a:off x="7590962" y="879461"/>
            <a:ext cx="4457284" cy="2970362"/>
          </a:xfrm>
          <a:prstGeom prst="rect">
            <a:avLst/>
          </a:prstGeom>
        </p:spPr>
      </p:pic>
      <p:sp>
        <p:nvSpPr>
          <p:cNvPr id="16" name="文本框 15">
            <a:extLst>
              <a:ext uri="{FF2B5EF4-FFF2-40B4-BE49-F238E27FC236}">
                <a16:creationId xmlns:a16="http://schemas.microsoft.com/office/drawing/2014/main" id="{8BA653E6-8B5A-4C9E-8327-06A47AABF613}"/>
              </a:ext>
            </a:extLst>
          </p:cNvPr>
          <p:cNvSpPr txBox="1"/>
          <p:nvPr/>
        </p:nvSpPr>
        <p:spPr>
          <a:xfrm>
            <a:off x="7016151" y="3849823"/>
            <a:ext cx="6119004" cy="307777"/>
          </a:xfrm>
          <a:prstGeom prst="rect">
            <a:avLst/>
          </a:prstGeom>
          <a:noFill/>
        </p:spPr>
        <p:txBody>
          <a:bodyPr wrap="square">
            <a:spAutoFit/>
          </a:bodyPr>
          <a:lstStyle/>
          <a:p>
            <a:r>
              <a:rPr lang="en-GB" dirty="0"/>
              <a:t>Figure.2 Schematic representation of an accumulation model[13]</a:t>
            </a:r>
          </a:p>
        </p:txBody>
      </p:sp>
      <p:pic>
        <p:nvPicPr>
          <p:cNvPr id="4" name="图片 3">
            <a:extLst>
              <a:ext uri="{FF2B5EF4-FFF2-40B4-BE49-F238E27FC236}">
                <a16:creationId xmlns:a16="http://schemas.microsoft.com/office/drawing/2014/main" id="{6E7CA1EA-EF7E-4F1A-8D14-B7FCB6C9694E}"/>
              </a:ext>
            </a:extLst>
          </p:cNvPr>
          <p:cNvPicPr>
            <a:picLocks noChangeAspect="1"/>
          </p:cNvPicPr>
          <p:nvPr/>
        </p:nvPicPr>
        <p:blipFill>
          <a:blip r:embed="rId12"/>
          <a:stretch>
            <a:fillRect/>
          </a:stretch>
        </p:blipFill>
        <p:spPr>
          <a:xfrm>
            <a:off x="7893131" y="4155501"/>
            <a:ext cx="3852946" cy="2255520"/>
          </a:xfrm>
          <a:prstGeom prst="rect">
            <a:avLst/>
          </a:prstGeom>
        </p:spPr>
      </p:pic>
      <p:sp>
        <p:nvSpPr>
          <p:cNvPr id="19" name="文本框 18">
            <a:extLst>
              <a:ext uri="{FF2B5EF4-FFF2-40B4-BE49-F238E27FC236}">
                <a16:creationId xmlns:a16="http://schemas.microsoft.com/office/drawing/2014/main" id="{7ACEF2FA-CCC2-4003-BC66-5605B6A0B80E}"/>
              </a:ext>
            </a:extLst>
          </p:cNvPr>
          <p:cNvSpPr txBox="1"/>
          <p:nvPr/>
        </p:nvSpPr>
        <p:spPr>
          <a:xfrm>
            <a:off x="5863102" y="6447886"/>
            <a:ext cx="6583680" cy="307777"/>
          </a:xfrm>
          <a:prstGeom prst="rect">
            <a:avLst/>
          </a:prstGeom>
          <a:noFill/>
        </p:spPr>
        <p:txBody>
          <a:bodyPr wrap="square">
            <a:spAutoFit/>
          </a:bodyPr>
          <a:lstStyle/>
          <a:p>
            <a:r>
              <a:rPr lang="en-GB" dirty="0"/>
              <a:t>Figure.3  EEG signature of sensory evidence accumulation during decision [14]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21" name="图片 20">
            <a:extLst>
              <a:ext uri="{FF2B5EF4-FFF2-40B4-BE49-F238E27FC236}">
                <a16:creationId xmlns:a16="http://schemas.microsoft.com/office/drawing/2014/main" id="{685321DC-E730-4D16-BCA6-E2A4FC2A2C34}"/>
              </a:ext>
            </a:extLst>
          </p:cNvPr>
          <p:cNvPicPr>
            <a:picLocks noChangeAspect="1"/>
          </p:cNvPicPr>
          <p:nvPr/>
        </p:nvPicPr>
        <p:blipFill>
          <a:blip r:embed="rId3"/>
          <a:stretch>
            <a:fillRect/>
          </a:stretch>
        </p:blipFill>
        <p:spPr>
          <a:xfrm>
            <a:off x="1487113" y="2735900"/>
            <a:ext cx="5364945" cy="2926334"/>
          </a:xfrm>
          <a:prstGeom prst="rect">
            <a:avLst/>
          </a:prstGeom>
        </p:spPr>
      </p:pic>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4">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5">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6">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7">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8">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9">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10">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1">
            <a:alphaModFix/>
          </a:blip>
          <a:srcRect/>
          <a:stretch/>
        </p:blipFill>
        <p:spPr>
          <a:xfrm>
            <a:off x="234750" y="5238944"/>
            <a:ext cx="753509" cy="753509"/>
          </a:xfrm>
          <a:prstGeom prst="rect">
            <a:avLst/>
          </a:prstGeom>
          <a:noFill/>
          <a:ln>
            <a:noFill/>
          </a:ln>
        </p:spPr>
      </p:pic>
      <p:sp>
        <p:nvSpPr>
          <p:cNvPr id="20" name="标题 4">
            <a:extLst>
              <a:ext uri="{FF2B5EF4-FFF2-40B4-BE49-F238E27FC236}">
                <a16:creationId xmlns:a16="http://schemas.microsoft.com/office/drawing/2014/main" id="{CE17ADC6-6714-4B5A-80E9-382209432F48}"/>
              </a:ext>
            </a:extLst>
          </p:cNvPr>
          <p:cNvSpPr>
            <a:spLocks noGrp="1"/>
          </p:cNvSpPr>
          <p:nvPr>
            <p:ph type="title"/>
          </p:nvPr>
        </p:nvSpPr>
        <p:spPr>
          <a:xfrm>
            <a:off x="2213810" y="252899"/>
            <a:ext cx="8534400" cy="1507067"/>
          </a:xfrm>
        </p:spPr>
        <p:txBody>
          <a:bodyPr/>
          <a:lstStyle/>
          <a:p>
            <a:r>
              <a:rPr lang="en-GB" sz="3600" b="1"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rPr>
              <a:t>Signal linked to decision-making: </a:t>
            </a:r>
            <a:r>
              <a:rPr lang="en-GB" sz="3600" b="1" dirty="0">
                <a:solidFill>
                  <a:schemeClr val="bg2">
                    <a:lumMod val="10000"/>
                  </a:schemeClr>
                </a:solidFill>
                <a:effectLst/>
                <a:latin typeface="Arial" panose="020B0604020202020204" pitchFamily="34" charset="0"/>
                <a:ea typeface="等线" panose="02010600030101010101" pitchFamily="2" charset="-122"/>
              </a:rPr>
              <a:t>P300 (P3) wave</a:t>
            </a:r>
            <a:endParaRPr lang="en-GB" dirty="0">
              <a:solidFill>
                <a:schemeClr val="bg2">
                  <a:lumMod val="10000"/>
                </a:schemeClr>
              </a:solidFill>
            </a:endParaRPr>
          </a:p>
        </p:txBody>
      </p:sp>
      <p:sp>
        <p:nvSpPr>
          <p:cNvPr id="22" name="文本框 21">
            <a:extLst>
              <a:ext uri="{FF2B5EF4-FFF2-40B4-BE49-F238E27FC236}">
                <a16:creationId xmlns:a16="http://schemas.microsoft.com/office/drawing/2014/main" id="{670BDD41-A536-4685-80BD-DB235BB20747}"/>
              </a:ext>
            </a:extLst>
          </p:cNvPr>
          <p:cNvSpPr txBox="1"/>
          <p:nvPr/>
        </p:nvSpPr>
        <p:spPr>
          <a:xfrm>
            <a:off x="1487113" y="5625169"/>
            <a:ext cx="6112042" cy="523220"/>
          </a:xfrm>
          <a:prstGeom prst="rect">
            <a:avLst/>
          </a:prstGeom>
          <a:noFill/>
        </p:spPr>
        <p:txBody>
          <a:bodyPr wrap="square">
            <a:spAutoFit/>
          </a:bodyPr>
          <a:lstStyle/>
          <a:p>
            <a:r>
              <a:rPr lang="en-GB" dirty="0"/>
              <a:t>Figure.4 Plot showing the average P300 response versus the average background EEG.[10]</a:t>
            </a:r>
          </a:p>
        </p:txBody>
      </p:sp>
      <p:sp>
        <p:nvSpPr>
          <p:cNvPr id="23" name="文本框 22">
            <a:extLst>
              <a:ext uri="{FF2B5EF4-FFF2-40B4-BE49-F238E27FC236}">
                <a16:creationId xmlns:a16="http://schemas.microsoft.com/office/drawing/2014/main" id="{1103D32C-B411-47FC-B951-70A2F8400B74}"/>
              </a:ext>
            </a:extLst>
          </p:cNvPr>
          <p:cNvSpPr txBox="1"/>
          <p:nvPr/>
        </p:nvSpPr>
        <p:spPr>
          <a:xfrm>
            <a:off x="7063154" y="1634481"/>
            <a:ext cx="4818868" cy="390183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400" dirty="0"/>
              <a:t>1965, Sutton</a:t>
            </a:r>
          </a:p>
          <a:p>
            <a:pPr marL="285750" indent="-285750">
              <a:lnSpc>
                <a:spcPct val="150000"/>
              </a:lnSpc>
              <a:buFont typeface="Arial" panose="020B0604020202020204" pitchFamily="34" charset="0"/>
              <a:buChar char="•"/>
            </a:pPr>
            <a:r>
              <a:rPr lang="en-GB" sz="2400" dirty="0">
                <a:solidFill>
                  <a:srgbClr val="0070C0"/>
                </a:solidFill>
              </a:rPr>
              <a:t>It's been measured in a lot of clinical populations</a:t>
            </a:r>
          </a:p>
          <a:p>
            <a:pPr marL="285750" indent="-285750">
              <a:lnSpc>
                <a:spcPct val="150000"/>
              </a:lnSpc>
              <a:buFont typeface="Arial" panose="020B0604020202020204" pitchFamily="34" charset="0"/>
              <a:buChar char="•"/>
            </a:pPr>
            <a:r>
              <a:rPr lang="en-GB" sz="2400" dirty="0"/>
              <a:t>Provides information about cognitive processes in the brain[10].</a:t>
            </a:r>
          </a:p>
          <a:p>
            <a:pPr marL="285750" indent="-285750">
              <a:lnSpc>
                <a:spcPct val="150000"/>
              </a:lnSpc>
              <a:buFont typeface="Arial" panose="020B0604020202020204" pitchFamily="34" charset="0"/>
              <a:buChar char="•"/>
            </a:pPr>
            <a:r>
              <a:rPr lang="en-GB" sz="2400" dirty="0"/>
              <a:t>Occurs 300ms post- stimulus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p:cNvPicPr preferRelativeResize="0"/>
          <p:nvPr/>
        </p:nvPicPr>
        <p:blipFill rotWithShape="1">
          <a:blip r:embed="rId10">
            <a:alphaModFix/>
          </a:blip>
          <a:srcRect/>
          <a:stretch/>
        </p:blipFill>
        <p:spPr>
          <a:xfrm>
            <a:off x="240738" y="5241017"/>
            <a:ext cx="753509" cy="753509"/>
          </a:xfrm>
          <a:prstGeom prst="rect">
            <a:avLst/>
          </a:prstGeom>
          <a:noFill/>
          <a:ln>
            <a:noFill/>
          </a:ln>
        </p:spPr>
      </p:pic>
      <p:sp>
        <p:nvSpPr>
          <p:cNvPr id="20" name="文本框 19">
            <a:extLst>
              <a:ext uri="{FF2B5EF4-FFF2-40B4-BE49-F238E27FC236}">
                <a16:creationId xmlns:a16="http://schemas.microsoft.com/office/drawing/2014/main" id="{3FE16F99-4F42-109F-24B9-0D701827F6A8}"/>
              </a:ext>
            </a:extLst>
          </p:cNvPr>
          <p:cNvSpPr txBox="1"/>
          <p:nvPr/>
        </p:nvSpPr>
        <p:spPr>
          <a:xfrm>
            <a:off x="1931068" y="164948"/>
            <a:ext cx="6124074" cy="461665"/>
          </a:xfrm>
          <a:prstGeom prst="rect">
            <a:avLst/>
          </a:prstGeom>
          <a:noFill/>
        </p:spPr>
        <p:txBody>
          <a:bodyPr wrap="square">
            <a:spAutoFit/>
          </a:bodyPr>
          <a:lstStyle/>
          <a:p>
            <a:r>
              <a:rPr lang="en-GB" sz="2400" b="1" dirty="0"/>
              <a:t>Centro-parietal positivity (CPP)</a:t>
            </a:r>
          </a:p>
        </p:txBody>
      </p:sp>
      <p:sp>
        <p:nvSpPr>
          <p:cNvPr id="32" name="文本框 31">
            <a:extLst>
              <a:ext uri="{FF2B5EF4-FFF2-40B4-BE49-F238E27FC236}">
                <a16:creationId xmlns:a16="http://schemas.microsoft.com/office/drawing/2014/main" id="{311C59A8-1AB1-CDDB-3EDD-BF01320502C0}"/>
              </a:ext>
            </a:extLst>
          </p:cNvPr>
          <p:cNvSpPr txBox="1"/>
          <p:nvPr/>
        </p:nvSpPr>
        <p:spPr>
          <a:xfrm>
            <a:off x="2593079" y="6462219"/>
            <a:ext cx="9291639" cy="461665"/>
          </a:xfrm>
          <a:prstGeom prst="rect">
            <a:avLst/>
          </a:prstGeom>
          <a:noFill/>
        </p:spPr>
        <p:txBody>
          <a:bodyPr wrap="square">
            <a:spAutoFit/>
          </a:bodyPr>
          <a:lstStyle/>
          <a:p>
            <a:r>
              <a:rPr lang="en-GB" dirty="0"/>
              <a:t>Fig.1 CPP signals (left); Scalp topography (middle); Accumulation model (right)</a:t>
            </a:r>
          </a:p>
        </p:txBody>
      </p:sp>
      <p:sp>
        <p:nvSpPr>
          <p:cNvPr id="33" name="文本框 32">
            <a:extLst>
              <a:ext uri="{FF2B5EF4-FFF2-40B4-BE49-F238E27FC236}">
                <a16:creationId xmlns:a16="http://schemas.microsoft.com/office/drawing/2014/main" id="{B10D72CF-60CB-B1DC-33AF-D107BDABFDAD}"/>
              </a:ext>
            </a:extLst>
          </p:cNvPr>
          <p:cNvSpPr txBox="1"/>
          <p:nvPr/>
        </p:nvSpPr>
        <p:spPr>
          <a:xfrm>
            <a:off x="1680238" y="873037"/>
            <a:ext cx="10220959" cy="2343655"/>
          </a:xfrm>
          <a:prstGeom prst="rect">
            <a:avLst/>
          </a:prstGeom>
          <a:noFill/>
        </p:spPr>
        <p:txBody>
          <a:bodyPr wrap="square">
            <a:spAutoFit/>
          </a:bodyPr>
          <a:lstStyle/>
          <a:p>
            <a:pPr marL="457200" indent="-457200" eaLnBrk="1" hangingPunct="1">
              <a:lnSpc>
                <a:spcPct val="150000"/>
              </a:lnSpc>
              <a:spcBef>
                <a:spcPct val="0"/>
              </a:spcBef>
              <a:buFont typeface="Arial" panose="020B0604020202020204" pitchFamily="34" charset="0"/>
              <a:buChar char="•"/>
            </a:pPr>
            <a:r>
              <a:rPr lang="en-GB" altLang="fr-FR" sz="2000" dirty="0">
                <a:latin typeface="+mn-lt"/>
              </a:rPr>
              <a:t>A newly discovered signal (CPP) extracted from EEG recordings by O’Connell et al [2] can track the decision-making process dynamically.</a:t>
            </a:r>
          </a:p>
          <a:p>
            <a:pPr marL="457200" indent="-457200" eaLnBrk="1" hangingPunct="1">
              <a:lnSpc>
                <a:spcPct val="150000"/>
              </a:lnSpc>
              <a:spcBef>
                <a:spcPct val="0"/>
              </a:spcBef>
              <a:buFont typeface="Arial" panose="020B0604020202020204" pitchFamily="34" charset="0"/>
              <a:buChar char="•"/>
            </a:pPr>
            <a:r>
              <a:rPr lang="en-GB" altLang="fr-FR" sz="2000" dirty="0">
                <a:latin typeface="+mn-lt"/>
              </a:rPr>
              <a:t>CPP has the characteristics of gradual accumulation until the threshold value.</a:t>
            </a:r>
          </a:p>
          <a:p>
            <a:pPr marL="457200" indent="-457200" eaLnBrk="1" hangingPunct="1">
              <a:lnSpc>
                <a:spcPct val="150000"/>
              </a:lnSpc>
              <a:spcBef>
                <a:spcPct val="0"/>
              </a:spcBef>
              <a:buFont typeface="Arial" panose="020B0604020202020204" pitchFamily="34" charset="0"/>
              <a:buChar char="•"/>
            </a:pPr>
            <a:r>
              <a:rPr lang="en-GB" altLang="fr-FR" sz="2000" dirty="0">
                <a:latin typeface="+mn-lt"/>
              </a:rPr>
              <a:t>Very similar to the P300 </a:t>
            </a:r>
          </a:p>
          <a:p>
            <a:pPr marL="457200" indent="-457200" eaLnBrk="1" hangingPunct="1">
              <a:lnSpc>
                <a:spcPct val="150000"/>
              </a:lnSpc>
              <a:spcBef>
                <a:spcPct val="0"/>
              </a:spcBef>
              <a:buFont typeface="Arial" panose="020B0604020202020204" pitchFamily="34" charset="0"/>
              <a:buChar char="•"/>
            </a:pPr>
            <a:r>
              <a:rPr lang="en-GB" altLang="fr-FR" sz="2000" dirty="0">
                <a:latin typeface="+mn-lt"/>
              </a:rPr>
              <a:t>Peaks at the time of decision or at the time of the action.</a:t>
            </a:r>
          </a:p>
        </p:txBody>
      </p:sp>
      <p:pic>
        <p:nvPicPr>
          <p:cNvPr id="34" name="内容占位符 3">
            <a:extLst>
              <a:ext uri="{FF2B5EF4-FFF2-40B4-BE49-F238E27FC236}">
                <a16:creationId xmlns:a16="http://schemas.microsoft.com/office/drawing/2014/main" id="{8DFDC054-7C40-6085-D0A5-01F5157992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1" y="4122107"/>
            <a:ext cx="2278568" cy="205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4">
            <a:extLst>
              <a:ext uri="{FF2B5EF4-FFF2-40B4-BE49-F238E27FC236}">
                <a16:creationId xmlns:a16="http://schemas.microsoft.com/office/drawing/2014/main" id="{26A8F766-AE88-0191-95F0-6CF25F5D89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1722" y="4023444"/>
            <a:ext cx="2788556" cy="178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1">
            <a:extLst>
              <a:ext uri="{FF2B5EF4-FFF2-40B4-BE49-F238E27FC236}">
                <a16:creationId xmlns:a16="http://schemas.microsoft.com/office/drawing/2014/main" id="{248B40AB-7E82-F9F1-4CC3-5816E4D7F6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23124" y="4066546"/>
            <a:ext cx="2788556" cy="185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p:cNvPicPr preferRelativeResize="0"/>
          <p:nvPr/>
        </p:nvPicPr>
        <p:blipFill rotWithShape="1">
          <a:blip r:embed="rId10">
            <a:alphaModFix/>
          </a:blip>
          <a:srcRect/>
          <a:stretch/>
        </p:blipFill>
        <p:spPr>
          <a:xfrm>
            <a:off x="240738" y="5241017"/>
            <a:ext cx="753509" cy="753509"/>
          </a:xfrm>
          <a:prstGeom prst="rect">
            <a:avLst/>
          </a:prstGeom>
          <a:noFill/>
          <a:ln>
            <a:noFill/>
          </a:ln>
        </p:spPr>
      </p:pic>
      <p:sp>
        <p:nvSpPr>
          <p:cNvPr id="18" name="文本框 17">
            <a:extLst>
              <a:ext uri="{FF2B5EF4-FFF2-40B4-BE49-F238E27FC236}">
                <a16:creationId xmlns:a16="http://schemas.microsoft.com/office/drawing/2014/main" id="{5683DE49-3987-9497-FFB4-7291EBD2F17D}"/>
              </a:ext>
            </a:extLst>
          </p:cNvPr>
          <p:cNvSpPr txBox="1"/>
          <p:nvPr/>
        </p:nvSpPr>
        <p:spPr>
          <a:xfrm>
            <a:off x="1941701" y="77075"/>
            <a:ext cx="6124074" cy="461665"/>
          </a:xfrm>
          <a:prstGeom prst="rect">
            <a:avLst/>
          </a:prstGeom>
          <a:noFill/>
        </p:spPr>
        <p:txBody>
          <a:bodyPr wrap="square">
            <a:spAutoFit/>
          </a:bodyPr>
          <a:lstStyle/>
          <a:p>
            <a:r>
              <a:rPr lang="en-GB" sz="2400" b="1" dirty="0"/>
              <a:t>Introduction &amp; Background</a:t>
            </a:r>
          </a:p>
        </p:txBody>
      </p:sp>
      <p:sp>
        <p:nvSpPr>
          <p:cNvPr id="21" name="文本框 20">
            <a:extLst>
              <a:ext uri="{FF2B5EF4-FFF2-40B4-BE49-F238E27FC236}">
                <a16:creationId xmlns:a16="http://schemas.microsoft.com/office/drawing/2014/main" id="{1698D607-2638-F788-7831-20BD8139D5A8}"/>
              </a:ext>
            </a:extLst>
          </p:cNvPr>
          <p:cNvSpPr txBox="1"/>
          <p:nvPr/>
        </p:nvSpPr>
        <p:spPr>
          <a:xfrm>
            <a:off x="1924588" y="655158"/>
            <a:ext cx="9274422" cy="3318281"/>
          </a:xfrm>
          <a:prstGeom prst="rect">
            <a:avLst/>
          </a:prstGeom>
          <a:noFill/>
        </p:spPr>
        <p:txBody>
          <a:bodyPr wrap="square">
            <a:spAutoFit/>
          </a:bodyPr>
          <a:lstStyle/>
          <a:p>
            <a:pPr marL="342900" indent="-342900">
              <a:lnSpc>
                <a:spcPct val="150000"/>
              </a:lnSpc>
              <a:spcAft>
                <a:spcPts val="1000"/>
              </a:spcAft>
              <a:buFont typeface="+mj-lt"/>
              <a:buAutoNum type="arabicPeriod"/>
            </a:pPr>
            <a:r>
              <a:rPr lang="en-GB" sz="2000" dirty="0">
                <a:effectLst/>
                <a:latin typeface="Arial" panose="020B0604020202020204" pitchFamily="34" charset="0"/>
                <a:ea typeface="等线" panose="02010600030101010101" pitchFamily="2" charset="-122"/>
                <a:cs typeface="Arial" panose="020B0604020202020204" pitchFamily="34" charset="0"/>
              </a:rPr>
              <a:t>Most previous studies have used continuous stimuli to identify cumulative evidence from human brain signals.</a:t>
            </a:r>
          </a:p>
          <a:p>
            <a:pPr marL="342900" indent="-342900">
              <a:lnSpc>
                <a:spcPct val="150000"/>
              </a:lnSpc>
              <a:spcAft>
                <a:spcPts val="1000"/>
              </a:spcAft>
              <a:buFont typeface="+mj-lt"/>
              <a:buAutoNum type="arabicPeriod"/>
            </a:pPr>
            <a:r>
              <a:rPr lang="en-GB" sz="2000" dirty="0">
                <a:effectLst/>
                <a:latin typeface="Arial" panose="020B0604020202020204" pitchFamily="34" charset="0"/>
                <a:ea typeface="等线" panose="02010600030101010101" pitchFamily="2" charset="-122"/>
                <a:cs typeface="Arial" panose="020B0604020202020204" pitchFamily="34" charset="0"/>
              </a:rPr>
              <a:t>But in real life, information always comes in separate bits.</a:t>
            </a:r>
          </a:p>
          <a:p>
            <a:pPr marL="342900" indent="-342900">
              <a:lnSpc>
                <a:spcPct val="150000"/>
              </a:lnSpc>
              <a:spcAft>
                <a:spcPts val="1000"/>
              </a:spcAft>
              <a:buFont typeface="+mj-lt"/>
              <a:buAutoNum type="arabicPeriod"/>
            </a:pPr>
            <a:r>
              <a:rPr lang="en-GB" sz="2000" dirty="0">
                <a:latin typeface="Arial" panose="020B0604020202020204" pitchFamily="34" charset="0"/>
                <a:ea typeface="等线" panose="02010600030101010101" pitchFamily="2" charset="-122"/>
                <a:cs typeface="Arial" panose="020B0604020202020204" pitchFamily="34" charset="0"/>
              </a:rPr>
              <a:t>N</a:t>
            </a:r>
            <a:r>
              <a:rPr lang="en-GB" sz="2000" dirty="0">
                <a:effectLst/>
                <a:latin typeface="Arial" panose="020B0604020202020204" pitchFamily="34" charset="0"/>
                <a:ea typeface="等线" panose="02010600030101010101" pitchFamily="2" charset="-122"/>
                <a:cs typeface="Arial" panose="020B0604020202020204" pitchFamily="34" charset="0"/>
              </a:rPr>
              <a:t>o study has yet examined how the CPP behaves: </a:t>
            </a:r>
          </a:p>
          <a:p>
            <a:pPr>
              <a:lnSpc>
                <a:spcPct val="150000"/>
              </a:lnSpc>
              <a:spcAft>
                <a:spcPts val="1000"/>
              </a:spcAft>
            </a:pPr>
            <a:r>
              <a:rPr lang="en-GB" sz="2000" dirty="0">
                <a:effectLst/>
                <a:latin typeface="Arial" panose="020B0604020202020204" pitchFamily="34" charset="0"/>
                <a:ea typeface="等线" panose="02010600030101010101" pitchFamily="2" charset="-122"/>
                <a:cs typeface="Arial" panose="020B0604020202020204" pitchFamily="34" charset="0"/>
              </a:rPr>
              <a:t>	(a) when integrating discrete, sequential pieces of information </a:t>
            </a:r>
          </a:p>
          <a:p>
            <a:pPr>
              <a:lnSpc>
                <a:spcPct val="150000"/>
              </a:lnSpc>
              <a:spcAft>
                <a:spcPts val="1000"/>
              </a:spcAft>
            </a:pPr>
            <a:r>
              <a:rPr lang="en-GB" sz="2000" dirty="0">
                <a:effectLst/>
                <a:latin typeface="Arial" panose="020B0604020202020204" pitchFamily="34" charset="0"/>
                <a:ea typeface="等线" panose="02010600030101010101" pitchFamily="2" charset="-122"/>
                <a:cs typeface="Arial" panose="020B0604020202020204" pitchFamily="34" charset="0"/>
              </a:rPr>
              <a:t>	(b) in volatile environments</a:t>
            </a:r>
          </a:p>
        </p:txBody>
      </p:sp>
      <p:sp>
        <p:nvSpPr>
          <p:cNvPr id="22" name="文本框 21">
            <a:extLst>
              <a:ext uri="{FF2B5EF4-FFF2-40B4-BE49-F238E27FC236}">
                <a16:creationId xmlns:a16="http://schemas.microsoft.com/office/drawing/2014/main" id="{036A1AEC-03B1-88C2-A703-AE0789FE8387}"/>
              </a:ext>
            </a:extLst>
          </p:cNvPr>
          <p:cNvSpPr txBox="1"/>
          <p:nvPr/>
        </p:nvSpPr>
        <p:spPr>
          <a:xfrm>
            <a:off x="1893309" y="4863394"/>
            <a:ext cx="8608896" cy="958660"/>
          </a:xfrm>
          <a:prstGeom prst="rect">
            <a:avLst/>
          </a:prstGeom>
          <a:noFill/>
        </p:spPr>
        <p:txBody>
          <a:bodyPr wrap="square">
            <a:spAutoFit/>
          </a:bodyPr>
          <a:lstStyle/>
          <a:p>
            <a:pPr>
              <a:lnSpc>
                <a:spcPct val="150000"/>
              </a:lnSpc>
            </a:pPr>
            <a:r>
              <a:rPr lang="en-GB" sz="2000" dirty="0"/>
              <a:t>The dynamics of how the human brain processes sensory information in different environment state would be revealed for the first time. </a:t>
            </a:r>
          </a:p>
        </p:txBody>
      </p:sp>
      <p:sp>
        <p:nvSpPr>
          <p:cNvPr id="23" name="文本框 22">
            <a:extLst>
              <a:ext uri="{FF2B5EF4-FFF2-40B4-BE49-F238E27FC236}">
                <a16:creationId xmlns:a16="http://schemas.microsoft.com/office/drawing/2014/main" id="{1A467A47-261A-CF01-5224-F2F5BE4878C0}"/>
              </a:ext>
            </a:extLst>
          </p:cNvPr>
          <p:cNvSpPr txBox="1"/>
          <p:nvPr/>
        </p:nvSpPr>
        <p:spPr>
          <a:xfrm>
            <a:off x="1941701" y="4297015"/>
            <a:ext cx="6124074" cy="461665"/>
          </a:xfrm>
          <a:prstGeom prst="rect">
            <a:avLst/>
          </a:prstGeom>
          <a:noFill/>
        </p:spPr>
        <p:txBody>
          <a:bodyPr wrap="square">
            <a:spAutoFit/>
          </a:bodyPr>
          <a:lstStyle/>
          <a:p>
            <a:r>
              <a:rPr lang="en-GB" altLang="zh-CN" sz="2400" b="1" dirty="0"/>
              <a:t>Significance of this study</a:t>
            </a:r>
            <a:endParaRPr lang="en-GB" sz="2400" b="1" dirty="0"/>
          </a:p>
        </p:txBody>
      </p:sp>
    </p:spTree>
    <p:extLst>
      <p:ext uri="{BB962C8B-B14F-4D97-AF65-F5344CB8AC3E}">
        <p14:creationId xmlns:p14="http://schemas.microsoft.com/office/powerpoint/2010/main" val="2663528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p:cNvPicPr preferRelativeResize="0"/>
          <p:nvPr/>
        </p:nvPicPr>
        <p:blipFill rotWithShape="1">
          <a:blip r:embed="rId10">
            <a:alphaModFix/>
          </a:blip>
          <a:srcRect/>
          <a:stretch/>
        </p:blipFill>
        <p:spPr>
          <a:xfrm>
            <a:off x="240738" y="5241017"/>
            <a:ext cx="753509" cy="753509"/>
          </a:xfrm>
          <a:prstGeom prst="rect">
            <a:avLst/>
          </a:prstGeom>
          <a:noFill/>
          <a:ln>
            <a:noFill/>
          </a:ln>
        </p:spPr>
      </p:pic>
      <p:pic>
        <p:nvPicPr>
          <p:cNvPr id="3" name="图片 2">
            <a:extLst>
              <a:ext uri="{FF2B5EF4-FFF2-40B4-BE49-F238E27FC236}">
                <a16:creationId xmlns:a16="http://schemas.microsoft.com/office/drawing/2014/main" id="{3E4597B6-A846-4AE5-81E9-15D6E51F00D3}"/>
              </a:ext>
            </a:extLst>
          </p:cNvPr>
          <p:cNvPicPr>
            <a:picLocks noChangeAspect="1"/>
          </p:cNvPicPr>
          <p:nvPr/>
        </p:nvPicPr>
        <p:blipFill>
          <a:blip r:embed="rId11"/>
          <a:stretch>
            <a:fillRect/>
          </a:stretch>
        </p:blipFill>
        <p:spPr>
          <a:xfrm>
            <a:off x="2729133" y="3106180"/>
            <a:ext cx="7315199" cy="3125272"/>
          </a:xfrm>
          <a:prstGeom prst="rect">
            <a:avLst/>
          </a:prstGeom>
        </p:spPr>
      </p:pic>
      <p:pic>
        <p:nvPicPr>
          <p:cNvPr id="5" name="图片 4">
            <a:extLst>
              <a:ext uri="{FF2B5EF4-FFF2-40B4-BE49-F238E27FC236}">
                <a16:creationId xmlns:a16="http://schemas.microsoft.com/office/drawing/2014/main" id="{10B350B2-542A-ABD8-9624-DE8D6D9A0572}"/>
              </a:ext>
            </a:extLst>
          </p:cNvPr>
          <p:cNvPicPr>
            <a:picLocks noChangeAspect="1"/>
          </p:cNvPicPr>
          <p:nvPr/>
        </p:nvPicPr>
        <p:blipFill>
          <a:blip r:embed="rId12"/>
          <a:stretch>
            <a:fillRect/>
          </a:stretch>
        </p:blipFill>
        <p:spPr>
          <a:xfrm>
            <a:off x="1924588" y="182357"/>
            <a:ext cx="9688277" cy="2561147"/>
          </a:xfrm>
          <a:prstGeom prst="rect">
            <a:avLst/>
          </a:prstGeom>
        </p:spPr>
      </p:pic>
    </p:spTree>
    <p:extLst>
      <p:ext uri="{BB962C8B-B14F-4D97-AF65-F5344CB8AC3E}">
        <p14:creationId xmlns:p14="http://schemas.microsoft.com/office/powerpoint/2010/main" val="2209419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7"/>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p:cNvPicPr preferRelativeResize="0"/>
          <p:nvPr/>
        </p:nvPicPr>
        <p:blipFill rotWithShape="1">
          <a:blip r:embed="rId10">
            <a:alphaModFix/>
          </a:blip>
          <a:srcRect/>
          <a:stretch/>
        </p:blipFill>
        <p:spPr>
          <a:xfrm>
            <a:off x="267597" y="5223239"/>
            <a:ext cx="753509" cy="753509"/>
          </a:xfrm>
          <a:prstGeom prst="rect">
            <a:avLst/>
          </a:prstGeom>
          <a:noFill/>
          <a:ln>
            <a:noFill/>
          </a:ln>
        </p:spPr>
      </p:pic>
      <p:sp>
        <p:nvSpPr>
          <p:cNvPr id="25" name="文本框 24">
            <a:extLst>
              <a:ext uri="{FF2B5EF4-FFF2-40B4-BE49-F238E27FC236}">
                <a16:creationId xmlns:a16="http://schemas.microsoft.com/office/drawing/2014/main" id="{2B51149D-79E4-A19C-BAAA-6034399C8A51}"/>
              </a:ext>
            </a:extLst>
          </p:cNvPr>
          <p:cNvSpPr txBox="1"/>
          <p:nvPr/>
        </p:nvSpPr>
        <p:spPr>
          <a:xfrm>
            <a:off x="1872333" y="681550"/>
            <a:ext cx="9947976" cy="1685846"/>
          </a:xfrm>
          <a:prstGeom prst="rect">
            <a:avLst/>
          </a:prstGeom>
          <a:noFill/>
        </p:spPr>
        <p:txBody>
          <a:bodyPr wrap="square">
            <a:spAutoFit/>
          </a:bodyPr>
          <a:lstStyle/>
          <a:p>
            <a:pPr marL="0" indent="0">
              <a:buNone/>
            </a:pPr>
            <a:r>
              <a:rPr lang="en-GB" sz="2400" dirty="0">
                <a:solidFill>
                  <a:schemeClr val="bg2">
                    <a:lumMod val="10000"/>
                  </a:schemeClr>
                </a:solidFill>
                <a:effectLst/>
                <a:latin typeface="Arial" panose="020B0604020202020204" pitchFamily="34" charset="0"/>
                <a:ea typeface="等线" panose="02010600030101010101" pitchFamily="2" charset="-122"/>
              </a:rPr>
              <a:t>The goal of the experiment is to investigate what parietal signals (like the CPP or the P3) do when accumulating </a:t>
            </a:r>
            <a:r>
              <a:rPr lang="en-GB" sz="2400" dirty="0">
                <a:solidFill>
                  <a:srgbClr val="0070C0"/>
                </a:solidFill>
                <a:effectLst/>
                <a:latin typeface="Arial" panose="020B0604020202020204" pitchFamily="34" charset="0"/>
                <a:ea typeface="等线" panose="02010600030101010101" pitchFamily="2" charset="-122"/>
              </a:rPr>
              <a:t>discrete</a:t>
            </a:r>
            <a:r>
              <a:rPr lang="en-GB" sz="2400" dirty="0">
                <a:solidFill>
                  <a:schemeClr val="bg2">
                    <a:lumMod val="10000"/>
                  </a:schemeClr>
                </a:solidFill>
                <a:effectLst/>
                <a:latin typeface="Arial" panose="020B0604020202020204" pitchFamily="34" charset="0"/>
                <a:ea typeface="等线" panose="02010600030101010101" pitchFamily="2" charset="-122"/>
              </a:rPr>
              <a:t> samples of evidence separated by various gaps</a:t>
            </a:r>
            <a:r>
              <a:rPr lang="en-GB" sz="2400" dirty="0">
                <a:solidFill>
                  <a:schemeClr val="bg2">
                    <a:lumMod val="10000"/>
                  </a:schemeClr>
                </a:solidFill>
                <a:latin typeface="Arial" panose="020B0604020202020204" pitchFamily="34" charset="0"/>
                <a:ea typeface="等线" panose="02010600030101010101" pitchFamily="2" charset="-122"/>
              </a:rPr>
              <a:t>:</a:t>
            </a:r>
          </a:p>
          <a:p>
            <a:pPr marL="514350" indent="-514350">
              <a:lnSpc>
                <a:spcPct val="150000"/>
              </a:lnSpc>
              <a:buFont typeface="+mj-lt"/>
              <a:buAutoNum type="arabicPeriod"/>
            </a:pPr>
            <a:r>
              <a:rPr lang="en-GB" sz="2400" dirty="0">
                <a:solidFill>
                  <a:schemeClr val="bg2">
                    <a:lumMod val="10000"/>
                  </a:schemeClr>
                </a:solidFill>
                <a:effectLst/>
                <a:latin typeface="Arial" panose="020B0604020202020204" pitchFamily="34" charset="0"/>
                <a:ea typeface="等线" panose="02010600030101010101" pitchFamily="2" charset="-122"/>
              </a:rPr>
              <a:t>Under </a:t>
            </a:r>
            <a:r>
              <a:rPr lang="en-GB" sz="2400" dirty="0">
                <a:solidFill>
                  <a:srgbClr val="0070C0"/>
                </a:solidFill>
                <a:effectLst/>
                <a:latin typeface="Arial" panose="020B0604020202020204" pitchFamily="34" charset="0"/>
                <a:ea typeface="等线" panose="02010600030101010101" pitchFamily="2" charset="-122"/>
              </a:rPr>
              <a:t>stable</a:t>
            </a:r>
            <a:r>
              <a:rPr lang="en-GB" sz="2400" dirty="0">
                <a:solidFill>
                  <a:schemeClr val="bg2">
                    <a:lumMod val="10000"/>
                  </a:schemeClr>
                </a:solidFill>
                <a:effectLst/>
                <a:latin typeface="Arial" panose="020B0604020202020204" pitchFamily="34" charset="0"/>
                <a:ea typeface="等线" panose="02010600030101010101" pitchFamily="2" charset="-122"/>
              </a:rPr>
              <a:t> environment;         2. </a:t>
            </a:r>
            <a:r>
              <a:rPr lang="en-GB" sz="2400" dirty="0">
                <a:solidFill>
                  <a:schemeClr val="bg2">
                    <a:lumMod val="10000"/>
                  </a:schemeClr>
                </a:solidFill>
                <a:latin typeface="Arial" panose="020B0604020202020204" pitchFamily="34" charset="0"/>
                <a:ea typeface="等线" panose="02010600030101010101" pitchFamily="2" charset="-122"/>
              </a:rPr>
              <a:t>Under </a:t>
            </a:r>
            <a:r>
              <a:rPr lang="en-GB" sz="2400" dirty="0">
                <a:solidFill>
                  <a:srgbClr val="0070C0"/>
                </a:solidFill>
                <a:latin typeface="Arial" panose="020B0604020202020204" pitchFamily="34" charset="0"/>
                <a:ea typeface="等线" panose="02010600030101010101" pitchFamily="2" charset="-122"/>
              </a:rPr>
              <a:t>volatile</a:t>
            </a:r>
            <a:r>
              <a:rPr lang="en-GB" sz="2400" dirty="0">
                <a:solidFill>
                  <a:schemeClr val="bg2">
                    <a:lumMod val="10000"/>
                  </a:schemeClr>
                </a:solidFill>
                <a:latin typeface="Arial" panose="020B0604020202020204" pitchFamily="34" charset="0"/>
                <a:ea typeface="等线" panose="02010600030101010101" pitchFamily="2" charset="-122"/>
              </a:rPr>
              <a:t> environment </a:t>
            </a:r>
            <a:endParaRPr lang="en-GB" sz="2400" dirty="0">
              <a:solidFill>
                <a:schemeClr val="bg2">
                  <a:lumMod val="10000"/>
                </a:schemeClr>
              </a:solidFill>
              <a:effectLst/>
              <a:latin typeface="Arial" panose="020B0604020202020204" pitchFamily="34" charset="0"/>
              <a:ea typeface="等线" panose="02010600030101010101" pitchFamily="2" charset="-122"/>
            </a:endParaRPr>
          </a:p>
        </p:txBody>
      </p:sp>
      <p:sp>
        <p:nvSpPr>
          <p:cNvPr id="26" name="文本框 25">
            <a:extLst>
              <a:ext uri="{FF2B5EF4-FFF2-40B4-BE49-F238E27FC236}">
                <a16:creationId xmlns:a16="http://schemas.microsoft.com/office/drawing/2014/main" id="{5B55BC3D-217B-1E5E-9A89-794F2B072CCA}"/>
              </a:ext>
            </a:extLst>
          </p:cNvPr>
          <p:cNvSpPr txBox="1"/>
          <p:nvPr/>
        </p:nvSpPr>
        <p:spPr>
          <a:xfrm>
            <a:off x="1976576" y="197067"/>
            <a:ext cx="6124074" cy="461665"/>
          </a:xfrm>
          <a:prstGeom prst="rect">
            <a:avLst/>
          </a:prstGeom>
          <a:noFill/>
        </p:spPr>
        <p:txBody>
          <a:bodyPr wrap="square">
            <a:spAutoFit/>
          </a:bodyPr>
          <a:lstStyle/>
          <a:p>
            <a:r>
              <a:rPr lang="en-GB" sz="2400" b="1" dirty="0"/>
              <a:t>Aim of the project &amp; Hypothesis</a:t>
            </a:r>
          </a:p>
        </p:txBody>
      </p:sp>
      <p:pic>
        <p:nvPicPr>
          <p:cNvPr id="7" name="图片 6">
            <a:extLst>
              <a:ext uri="{FF2B5EF4-FFF2-40B4-BE49-F238E27FC236}">
                <a16:creationId xmlns:a16="http://schemas.microsoft.com/office/drawing/2014/main" id="{8D8F2829-93BF-360B-03F7-9C58E1831176}"/>
              </a:ext>
            </a:extLst>
          </p:cNvPr>
          <p:cNvPicPr>
            <a:picLocks noChangeAspect="1"/>
          </p:cNvPicPr>
          <p:nvPr/>
        </p:nvPicPr>
        <p:blipFill>
          <a:blip r:embed="rId11"/>
          <a:stretch>
            <a:fillRect/>
          </a:stretch>
        </p:blipFill>
        <p:spPr>
          <a:xfrm>
            <a:off x="1654256" y="2406209"/>
            <a:ext cx="4712292" cy="4031908"/>
          </a:xfrm>
          <a:prstGeom prst="rect">
            <a:avLst/>
          </a:prstGeom>
        </p:spPr>
      </p:pic>
      <p:sp>
        <p:nvSpPr>
          <p:cNvPr id="29" name="文本框 28">
            <a:extLst>
              <a:ext uri="{FF2B5EF4-FFF2-40B4-BE49-F238E27FC236}">
                <a16:creationId xmlns:a16="http://schemas.microsoft.com/office/drawing/2014/main" id="{7EB26918-7755-2945-1FAB-2E61D7D6ACA3}"/>
              </a:ext>
            </a:extLst>
          </p:cNvPr>
          <p:cNvSpPr txBox="1"/>
          <p:nvPr/>
        </p:nvSpPr>
        <p:spPr>
          <a:xfrm>
            <a:off x="1690017" y="6427143"/>
            <a:ext cx="4712292" cy="523220"/>
          </a:xfrm>
          <a:prstGeom prst="rect">
            <a:avLst/>
          </a:prstGeom>
          <a:noFill/>
        </p:spPr>
        <p:txBody>
          <a:bodyPr wrap="square">
            <a:spAutoFit/>
          </a:bodyPr>
          <a:lstStyle/>
          <a:p>
            <a:r>
              <a:rPr lang="en-GB" dirty="0"/>
              <a:t>Fig.2 Schematic representation of three hypotheses of CPP under stable environment.</a:t>
            </a:r>
          </a:p>
        </p:txBody>
      </p:sp>
      <p:pic>
        <p:nvPicPr>
          <p:cNvPr id="9" name="图片 8">
            <a:extLst>
              <a:ext uri="{FF2B5EF4-FFF2-40B4-BE49-F238E27FC236}">
                <a16:creationId xmlns:a16="http://schemas.microsoft.com/office/drawing/2014/main" id="{3809621B-EDED-5969-7742-F018C21B981C}"/>
              </a:ext>
            </a:extLst>
          </p:cNvPr>
          <p:cNvPicPr>
            <a:picLocks noChangeAspect="1"/>
          </p:cNvPicPr>
          <p:nvPr/>
        </p:nvPicPr>
        <p:blipFill rotWithShape="1">
          <a:blip r:embed="rId12"/>
          <a:srcRect l="295" b="1976"/>
          <a:stretch/>
        </p:blipFill>
        <p:spPr>
          <a:xfrm>
            <a:off x="6666614" y="2590393"/>
            <a:ext cx="5525386" cy="3820613"/>
          </a:xfrm>
          <a:prstGeom prst="rect">
            <a:avLst/>
          </a:prstGeom>
        </p:spPr>
      </p:pic>
      <p:sp>
        <p:nvSpPr>
          <p:cNvPr id="32" name="文本框 31">
            <a:extLst>
              <a:ext uri="{FF2B5EF4-FFF2-40B4-BE49-F238E27FC236}">
                <a16:creationId xmlns:a16="http://schemas.microsoft.com/office/drawing/2014/main" id="{1D3F2C87-48CD-11B9-D7EC-075F967ADE10}"/>
              </a:ext>
            </a:extLst>
          </p:cNvPr>
          <p:cNvSpPr txBox="1"/>
          <p:nvPr/>
        </p:nvSpPr>
        <p:spPr>
          <a:xfrm>
            <a:off x="6666614" y="6372393"/>
            <a:ext cx="5525386" cy="523220"/>
          </a:xfrm>
          <a:prstGeom prst="rect">
            <a:avLst/>
          </a:prstGeom>
          <a:noFill/>
        </p:spPr>
        <p:txBody>
          <a:bodyPr wrap="square">
            <a:spAutoFit/>
          </a:bodyPr>
          <a:lstStyle/>
          <a:p>
            <a:r>
              <a:rPr lang="en-GB" dirty="0"/>
              <a:t>Fig.3 Schematic representation of hypothesis of Decision Variable (DV) and CPP signal under volatile environment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pic>
        <p:nvPicPr>
          <p:cNvPr id="31" name="图片 30">
            <a:extLst>
              <a:ext uri="{FF2B5EF4-FFF2-40B4-BE49-F238E27FC236}">
                <a16:creationId xmlns:a16="http://schemas.microsoft.com/office/drawing/2014/main" id="{C6FBC6C7-4467-B3B0-B861-370774A34414}"/>
              </a:ext>
            </a:extLst>
          </p:cNvPr>
          <p:cNvPicPr>
            <a:picLocks noChangeAspect="1"/>
          </p:cNvPicPr>
          <p:nvPr/>
        </p:nvPicPr>
        <p:blipFill>
          <a:blip r:embed="rId11"/>
          <a:stretch>
            <a:fillRect/>
          </a:stretch>
        </p:blipFill>
        <p:spPr>
          <a:xfrm>
            <a:off x="2572150" y="1001381"/>
            <a:ext cx="7834090" cy="2848417"/>
          </a:xfrm>
          <a:prstGeom prst="rect">
            <a:avLst/>
          </a:prstGeom>
        </p:spPr>
      </p:pic>
      <p:sp>
        <p:nvSpPr>
          <p:cNvPr id="32" name="文本框 31">
            <a:extLst>
              <a:ext uri="{FF2B5EF4-FFF2-40B4-BE49-F238E27FC236}">
                <a16:creationId xmlns:a16="http://schemas.microsoft.com/office/drawing/2014/main" id="{55A53A0F-68E3-4F30-9D5C-41404EB6F988}"/>
              </a:ext>
            </a:extLst>
          </p:cNvPr>
          <p:cNvSpPr txBox="1"/>
          <p:nvPr/>
        </p:nvSpPr>
        <p:spPr>
          <a:xfrm>
            <a:off x="1508725" y="227688"/>
            <a:ext cx="6118058" cy="461665"/>
          </a:xfrm>
          <a:prstGeom prst="rect">
            <a:avLst/>
          </a:prstGeom>
          <a:noFill/>
        </p:spPr>
        <p:txBody>
          <a:bodyPr wrap="square">
            <a:spAutoFit/>
          </a:bodyPr>
          <a:lstStyle/>
          <a:p>
            <a:r>
              <a:rPr lang="en-GB" sz="2400" b="1" dirty="0"/>
              <a:t>Experiment one: Stable environment</a:t>
            </a:r>
          </a:p>
        </p:txBody>
      </p:sp>
      <p:sp>
        <p:nvSpPr>
          <p:cNvPr id="33" name="文本框 32">
            <a:extLst>
              <a:ext uri="{FF2B5EF4-FFF2-40B4-BE49-F238E27FC236}">
                <a16:creationId xmlns:a16="http://schemas.microsoft.com/office/drawing/2014/main" id="{8F31BB30-BC47-D587-71E5-24AD1EC92F70}"/>
              </a:ext>
            </a:extLst>
          </p:cNvPr>
          <p:cNvSpPr txBox="1"/>
          <p:nvPr/>
        </p:nvSpPr>
        <p:spPr>
          <a:xfrm>
            <a:off x="5329656" y="3774725"/>
            <a:ext cx="6118058" cy="307777"/>
          </a:xfrm>
          <a:prstGeom prst="rect">
            <a:avLst/>
          </a:prstGeom>
          <a:noFill/>
        </p:spPr>
        <p:txBody>
          <a:bodyPr wrap="square">
            <a:spAutoFit/>
          </a:bodyPr>
          <a:lstStyle/>
          <a:p>
            <a:r>
              <a:rPr lang="en-GB" dirty="0"/>
              <a:t>Fig.6 Sample trial for Gap analysis</a:t>
            </a:r>
          </a:p>
        </p:txBody>
      </p:sp>
      <p:sp>
        <p:nvSpPr>
          <p:cNvPr id="34" name="文本框 33">
            <a:extLst>
              <a:ext uri="{FF2B5EF4-FFF2-40B4-BE49-F238E27FC236}">
                <a16:creationId xmlns:a16="http://schemas.microsoft.com/office/drawing/2014/main" id="{E85F30D0-8425-CFB3-0718-8051968BB167}"/>
              </a:ext>
            </a:extLst>
          </p:cNvPr>
          <p:cNvSpPr txBox="1"/>
          <p:nvPr/>
        </p:nvSpPr>
        <p:spPr>
          <a:xfrm>
            <a:off x="6489195" y="4533180"/>
            <a:ext cx="6118058" cy="1323439"/>
          </a:xfrm>
          <a:prstGeom prst="rect">
            <a:avLst/>
          </a:prstGeom>
          <a:noFill/>
        </p:spPr>
        <p:txBody>
          <a:bodyPr wrap="square">
            <a:spAutoFit/>
          </a:bodyPr>
          <a:lstStyle/>
          <a:p>
            <a:r>
              <a:rPr lang="en-GB" sz="2000" dirty="0"/>
              <a:t>Experiment variables：</a:t>
            </a:r>
          </a:p>
          <a:p>
            <a:pPr marL="342900" indent="-342900">
              <a:buFont typeface="Arial" panose="020B0604020202020204" pitchFamily="34" charset="0"/>
              <a:buChar char="•"/>
            </a:pPr>
            <a:r>
              <a:rPr lang="en-GB" sz="2000" dirty="0"/>
              <a:t>1 or 2 pulse(s) trial</a:t>
            </a:r>
          </a:p>
          <a:p>
            <a:pPr marL="342900" indent="-342900">
              <a:buFont typeface="Arial" panose="020B0604020202020204" pitchFamily="34" charset="0"/>
              <a:buChar char="•"/>
            </a:pPr>
            <a:r>
              <a:rPr lang="en-GB" sz="2000" dirty="0"/>
              <a:t>Gap duration in 2 pulses: 0s 0.5s 1s</a:t>
            </a:r>
          </a:p>
          <a:p>
            <a:pPr marL="342900" indent="-342900">
              <a:buFont typeface="Arial" panose="020B0604020202020204" pitchFamily="34" charset="0"/>
              <a:buChar char="•"/>
            </a:pPr>
            <a:r>
              <a:rPr lang="en-GB" sz="2000" dirty="0"/>
              <a:t>Coherence of 2 pulses: low-high/ high-low</a:t>
            </a:r>
          </a:p>
        </p:txBody>
      </p:sp>
      <p:pic>
        <p:nvPicPr>
          <p:cNvPr id="10" name="图片 9">
            <a:extLst>
              <a:ext uri="{FF2B5EF4-FFF2-40B4-BE49-F238E27FC236}">
                <a16:creationId xmlns:a16="http://schemas.microsoft.com/office/drawing/2014/main" id="{688EE8C9-95F9-3029-BC43-0EF2AAE760D6}"/>
              </a:ext>
            </a:extLst>
          </p:cNvPr>
          <p:cNvPicPr>
            <a:picLocks noChangeAspect="1"/>
          </p:cNvPicPr>
          <p:nvPr/>
        </p:nvPicPr>
        <p:blipFill>
          <a:blip r:embed="rId12"/>
          <a:stretch>
            <a:fillRect/>
          </a:stretch>
        </p:blipFill>
        <p:spPr>
          <a:xfrm>
            <a:off x="1687897" y="4365320"/>
            <a:ext cx="3720131" cy="1451005"/>
          </a:xfrm>
          <a:prstGeom prst="rect">
            <a:avLst/>
          </a:prstGeom>
        </p:spPr>
      </p:pic>
      <p:sp>
        <p:nvSpPr>
          <p:cNvPr id="36" name="文本框 35">
            <a:extLst>
              <a:ext uri="{FF2B5EF4-FFF2-40B4-BE49-F238E27FC236}">
                <a16:creationId xmlns:a16="http://schemas.microsoft.com/office/drawing/2014/main" id="{44EDCB76-9B8B-D4D1-B456-DB8C53861C80}"/>
              </a:ext>
            </a:extLst>
          </p:cNvPr>
          <p:cNvSpPr txBox="1"/>
          <p:nvPr/>
        </p:nvSpPr>
        <p:spPr>
          <a:xfrm>
            <a:off x="2067557" y="5856619"/>
            <a:ext cx="3262099" cy="307777"/>
          </a:xfrm>
          <a:prstGeom prst="rect">
            <a:avLst/>
          </a:prstGeom>
          <a:noFill/>
        </p:spPr>
        <p:txBody>
          <a:bodyPr wrap="square">
            <a:spAutoFit/>
          </a:bodyPr>
          <a:lstStyle/>
          <a:p>
            <a:r>
              <a:rPr lang="en-GB" dirty="0"/>
              <a:t>Fig.7 Example of motion coherence</a:t>
            </a:r>
          </a:p>
        </p:txBody>
      </p:sp>
    </p:spTree>
    <p:extLst>
      <p:ext uri="{BB962C8B-B14F-4D97-AF65-F5344CB8AC3E}">
        <p14:creationId xmlns:p14="http://schemas.microsoft.com/office/powerpoint/2010/main" val="4090990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pic>
        <p:nvPicPr>
          <p:cNvPr id="3" name="图片 2">
            <a:extLst>
              <a:ext uri="{FF2B5EF4-FFF2-40B4-BE49-F238E27FC236}">
                <a16:creationId xmlns:a16="http://schemas.microsoft.com/office/drawing/2014/main" id="{37E01346-C0FB-1B10-7FBB-E2D085AD9F68}"/>
              </a:ext>
            </a:extLst>
          </p:cNvPr>
          <p:cNvPicPr>
            <a:picLocks noChangeAspect="1"/>
          </p:cNvPicPr>
          <p:nvPr/>
        </p:nvPicPr>
        <p:blipFill>
          <a:blip r:embed="rId11"/>
          <a:stretch>
            <a:fillRect/>
          </a:stretch>
        </p:blipFill>
        <p:spPr>
          <a:xfrm>
            <a:off x="5939210" y="4229089"/>
            <a:ext cx="6194166" cy="2879636"/>
          </a:xfrm>
          <a:prstGeom prst="rect">
            <a:avLst/>
          </a:prstGeom>
        </p:spPr>
      </p:pic>
      <p:pic>
        <p:nvPicPr>
          <p:cNvPr id="4" name="图片 3">
            <a:extLst>
              <a:ext uri="{FF2B5EF4-FFF2-40B4-BE49-F238E27FC236}">
                <a16:creationId xmlns:a16="http://schemas.microsoft.com/office/drawing/2014/main" id="{7FF3E72D-5A1F-1512-875C-5FBC7C61F7BB}"/>
              </a:ext>
            </a:extLst>
          </p:cNvPr>
          <p:cNvPicPr>
            <a:picLocks noChangeAspect="1"/>
          </p:cNvPicPr>
          <p:nvPr/>
        </p:nvPicPr>
        <p:blipFill>
          <a:blip r:embed="rId12"/>
          <a:stretch>
            <a:fillRect/>
          </a:stretch>
        </p:blipFill>
        <p:spPr>
          <a:xfrm>
            <a:off x="1742185" y="671977"/>
            <a:ext cx="4784017" cy="2757023"/>
          </a:xfrm>
          <a:prstGeom prst="rect">
            <a:avLst/>
          </a:prstGeom>
        </p:spPr>
      </p:pic>
      <p:pic>
        <p:nvPicPr>
          <p:cNvPr id="22" name="图片 21">
            <a:extLst>
              <a:ext uri="{FF2B5EF4-FFF2-40B4-BE49-F238E27FC236}">
                <a16:creationId xmlns:a16="http://schemas.microsoft.com/office/drawing/2014/main" id="{1432E2CB-BF55-B565-0FFC-7794379CC607}"/>
              </a:ext>
            </a:extLst>
          </p:cNvPr>
          <p:cNvPicPr>
            <a:picLocks noChangeAspect="1"/>
          </p:cNvPicPr>
          <p:nvPr/>
        </p:nvPicPr>
        <p:blipFill rotWithShape="1">
          <a:blip r:embed="rId13"/>
          <a:srcRect t="3518" r="4491"/>
          <a:stretch/>
        </p:blipFill>
        <p:spPr bwMode="auto">
          <a:xfrm>
            <a:off x="6712768" y="643337"/>
            <a:ext cx="4647050" cy="2771088"/>
          </a:xfrm>
          <a:prstGeom prst="rect">
            <a:avLst/>
          </a:prstGeom>
          <a:ln>
            <a:noFill/>
          </a:ln>
          <a:extLst>
            <a:ext uri="{53640926-AAD7-44D8-BBD7-CCE9431645EC}">
              <a14:shadowObscured xmlns:a14="http://schemas.microsoft.com/office/drawing/2010/main"/>
            </a:ext>
          </a:extLst>
        </p:spPr>
      </p:pic>
      <p:sp>
        <p:nvSpPr>
          <p:cNvPr id="25" name="文本框 24">
            <a:extLst>
              <a:ext uri="{FF2B5EF4-FFF2-40B4-BE49-F238E27FC236}">
                <a16:creationId xmlns:a16="http://schemas.microsoft.com/office/drawing/2014/main" id="{7CD84CBE-64E4-8B24-637F-B3A32C27E17A}"/>
              </a:ext>
            </a:extLst>
          </p:cNvPr>
          <p:cNvSpPr txBox="1"/>
          <p:nvPr/>
        </p:nvSpPr>
        <p:spPr>
          <a:xfrm>
            <a:off x="1970883" y="147121"/>
            <a:ext cx="7714756" cy="830997"/>
          </a:xfrm>
          <a:prstGeom prst="rect">
            <a:avLst/>
          </a:prstGeom>
          <a:noFill/>
        </p:spPr>
        <p:txBody>
          <a:bodyPr wrap="square">
            <a:spAutoFit/>
          </a:bodyPr>
          <a:lstStyle/>
          <a:p>
            <a:r>
              <a:rPr lang="en-GB" sz="2400" b="1" dirty="0"/>
              <a:t>Experiment one: </a:t>
            </a:r>
            <a:r>
              <a:rPr lang="en-GB" sz="2400" b="1" dirty="0">
                <a:solidFill>
                  <a:srgbClr val="000000"/>
                </a:solidFill>
                <a:effectLst/>
                <a:latin typeface="Arial" panose="020B0604020202020204" pitchFamily="34" charset="0"/>
                <a:ea typeface="Times New Roman" panose="02020603050405020304" pitchFamily="18" charset="0"/>
              </a:rPr>
              <a:t>Statistical analysis (N=23)</a:t>
            </a:r>
          </a:p>
          <a:p>
            <a:r>
              <a:rPr lang="en-GB" sz="2400" b="1" dirty="0"/>
              <a:t> </a:t>
            </a:r>
          </a:p>
        </p:txBody>
      </p:sp>
      <p:sp>
        <p:nvSpPr>
          <p:cNvPr id="26" name="文本框 25">
            <a:extLst>
              <a:ext uri="{FF2B5EF4-FFF2-40B4-BE49-F238E27FC236}">
                <a16:creationId xmlns:a16="http://schemas.microsoft.com/office/drawing/2014/main" id="{8C4CB79F-4F84-0E8C-2515-02C82694DE77}"/>
              </a:ext>
            </a:extLst>
          </p:cNvPr>
          <p:cNvSpPr txBox="1"/>
          <p:nvPr/>
        </p:nvSpPr>
        <p:spPr>
          <a:xfrm>
            <a:off x="2946461" y="3355955"/>
            <a:ext cx="7493728" cy="584775"/>
          </a:xfrm>
          <a:prstGeom prst="rect">
            <a:avLst/>
          </a:prstGeom>
          <a:noFill/>
        </p:spPr>
        <p:txBody>
          <a:bodyPr wrap="square">
            <a:spAutoFit/>
          </a:bodyPr>
          <a:lstStyle/>
          <a:p>
            <a:r>
              <a:rPr lang="en-GB" dirty="0"/>
              <a:t>Fig.8 Accuracy in single or double pulse trials with different gap duration and coherence</a:t>
            </a:r>
            <a:r>
              <a:rPr lang="en-GB" sz="1800" dirty="0">
                <a:latin typeface="Arial" panose="020B0604020202020204" pitchFamily="34" charset="0"/>
                <a:ea typeface="等线" panose="02010600030101010101" pitchFamily="2" charset="-122"/>
              </a:rPr>
              <a:t>.</a:t>
            </a:r>
            <a:r>
              <a:rPr lang="en-GB" sz="1800" dirty="0">
                <a:effectLst/>
                <a:latin typeface="Arial" panose="020B0604020202020204" pitchFamily="34" charset="0"/>
                <a:ea typeface="等线" panose="02010600030101010101" pitchFamily="2" charset="-122"/>
              </a:rPr>
              <a:t> </a:t>
            </a:r>
            <a:r>
              <a:rPr lang="en-GB" dirty="0">
                <a:effectLst/>
                <a:latin typeface="Arial" panose="020B0604020202020204" pitchFamily="34" charset="0"/>
                <a:ea typeface="等线" panose="02010600030101010101" pitchFamily="2" charset="-122"/>
              </a:rPr>
              <a:t>(A)1 pulse vs. 2 pulses; (B) 2 pulse x gap duration;  (C) 2 pulse x different coherence; </a:t>
            </a:r>
            <a:endParaRPr lang="en-GB" dirty="0"/>
          </a:p>
        </p:txBody>
      </p:sp>
      <p:sp>
        <p:nvSpPr>
          <p:cNvPr id="28" name="文本框 27">
            <a:extLst>
              <a:ext uri="{FF2B5EF4-FFF2-40B4-BE49-F238E27FC236}">
                <a16:creationId xmlns:a16="http://schemas.microsoft.com/office/drawing/2014/main" id="{F81D05B4-AE6A-2574-EAE9-C7E4B9AFAB96}"/>
              </a:ext>
            </a:extLst>
          </p:cNvPr>
          <p:cNvSpPr txBox="1"/>
          <p:nvPr/>
        </p:nvSpPr>
        <p:spPr>
          <a:xfrm>
            <a:off x="1622819" y="3921708"/>
            <a:ext cx="4403519" cy="280532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dirty="0"/>
              <a:t>2-pulses trails have higher accuracy. (A)</a:t>
            </a:r>
          </a:p>
          <a:p>
            <a:pPr marL="342900" indent="-342900">
              <a:lnSpc>
                <a:spcPct val="150000"/>
              </a:lnSpc>
              <a:buFont typeface="Arial" panose="020B0604020202020204" pitchFamily="34" charset="0"/>
              <a:buChar char="•"/>
            </a:pPr>
            <a:r>
              <a:rPr lang="en-GB" sz="2000" dirty="0"/>
              <a:t> Accuracy doesn't decrease with the duration of the gap. (B)</a:t>
            </a:r>
          </a:p>
          <a:p>
            <a:pPr marL="342900" indent="-342900">
              <a:lnSpc>
                <a:spcPct val="150000"/>
              </a:lnSpc>
              <a:buFont typeface="Arial" panose="020B0604020202020204" pitchFamily="34" charset="0"/>
              <a:buChar char="•"/>
            </a:pPr>
            <a:r>
              <a:rPr lang="en-GB" sz="2000" dirty="0"/>
              <a:t>The CPP falls to a greater extent after a high coherence pulse 1 (C)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23" name="文本框 22">
            <a:extLst>
              <a:ext uri="{FF2B5EF4-FFF2-40B4-BE49-F238E27FC236}">
                <a16:creationId xmlns:a16="http://schemas.microsoft.com/office/drawing/2014/main" id="{CD2DA767-0AA6-37F0-EE43-189E5B52AAE1}"/>
              </a:ext>
            </a:extLst>
          </p:cNvPr>
          <p:cNvSpPr txBox="1"/>
          <p:nvPr/>
        </p:nvSpPr>
        <p:spPr>
          <a:xfrm>
            <a:off x="1802218" y="170405"/>
            <a:ext cx="6113720" cy="461665"/>
          </a:xfrm>
          <a:prstGeom prst="rect">
            <a:avLst/>
          </a:prstGeom>
          <a:noFill/>
        </p:spPr>
        <p:txBody>
          <a:bodyPr wrap="square">
            <a:spAutoFit/>
          </a:bodyPr>
          <a:lstStyle/>
          <a:p>
            <a:r>
              <a:rPr lang="en-GB" sz="2400" b="1" dirty="0"/>
              <a:t>Experiment one : CPP Results</a:t>
            </a:r>
            <a:endParaRPr lang="en-GB" sz="2400" dirty="0"/>
          </a:p>
        </p:txBody>
      </p:sp>
      <p:pic>
        <p:nvPicPr>
          <p:cNvPr id="5" name="图片 4">
            <a:extLst>
              <a:ext uri="{FF2B5EF4-FFF2-40B4-BE49-F238E27FC236}">
                <a16:creationId xmlns:a16="http://schemas.microsoft.com/office/drawing/2014/main" id="{D361EC89-DBAF-C572-AFB7-C50DF0CE5F27}"/>
              </a:ext>
            </a:extLst>
          </p:cNvPr>
          <p:cNvPicPr>
            <a:picLocks noChangeAspect="1"/>
          </p:cNvPicPr>
          <p:nvPr/>
        </p:nvPicPr>
        <p:blipFill>
          <a:blip r:embed="rId11"/>
          <a:stretch>
            <a:fillRect/>
          </a:stretch>
        </p:blipFill>
        <p:spPr>
          <a:xfrm>
            <a:off x="1339335" y="507320"/>
            <a:ext cx="5252852" cy="2599099"/>
          </a:xfrm>
          <a:prstGeom prst="rect">
            <a:avLst/>
          </a:prstGeom>
        </p:spPr>
      </p:pic>
      <p:sp>
        <p:nvSpPr>
          <p:cNvPr id="24" name="文本框 23">
            <a:extLst>
              <a:ext uri="{FF2B5EF4-FFF2-40B4-BE49-F238E27FC236}">
                <a16:creationId xmlns:a16="http://schemas.microsoft.com/office/drawing/2014/main" id="{089FA1FB-AD11-3912-222C-A5D97243AC4B}"/>
              </a:ext>
            </a:extLst>
          </p:cNvPr>
          <p:cNvSpPr txBox="1"/>
          <p:nvPr/>
        </p:nvSpPr>
        <p:spPr>
          <a:xfrm>
            <a:off x="1339335" y="3023418"/>
            <a:ext cx="5168504" cy="523220"/>
          </a:xfrm>
          <a:prstGeom prst="rect">
            <a:avLst/>
          </a:prstGeom>
          <a:noFill/>
        </p:spPr>
        <p:txBody>
          <a:bodyPr wrap="square">
            <a:spAutoFit/>
          </a:bodyPr>
          <a:lstStyle/>
          <a:p>
            <a:r>
              <a:rPr lang="en-GB" dirty="0"/>
              <a:t> Fig.9 CPP signal sorted by gap and scalp topography at 500ms; </a:t>
            </a:r>
          </a:p>
        </p:txBody>
      </p:sp>
      <p:pic>
        <p:nvPicPr>
          <p:cNvPr id="7" name="图片 6">
            <a:extLst>
              <a:ext uri="{FF2B5EF4-FFF2-40B4-BE49-F238E27FC236}">
                <a16:creationId xmlns:a16="http://schemas.microsoft.com/office/drawing/2014/main" id="{35DC1CFC-AE7D-E617-2268-52DA55F12C9E}"/>
              </a:ext>
            </a:extLst>
          </p:cNvPr>
          <p:cNvPicPr>
            <a:picLocks noChangeAspect="1"/>
          </p:cNvPicPr>
          <p:nvPr/>
        </p:nvPicPr>
        <p:blipFill>
          <a:blip r:embed="rId12"/>
          <a:stretch>
            <a:fillRect/>
          </a:stretch>
        </p:blipFill>
        <p:spPr>
          <a:xfrm>
            <a:off x="6547195" y="505554"/>
            <a:ext cx="5617108" cy="2727382"/>
          </a:xfrm>
          <a:prstGeom prst="rect">
            <a:avLst/>
          </a:prstGeom>
        </p:spPr>
      </p:pic>
      <p:sp>
        <p:nvSpPr>
          <p:cNvPr id="26" name="文本框 25">
            <a:extLst>
              <a:ext uri="{FF2B5EF4-FFF2-40B4-BE49-F238E27FC236}">
                <a16:creationId xmlns:a16="http://schemas.microsoft.com/office/drawing/2014/main" id="{7F0E2042-85C4-EA1E-B2F3-C8244CF3F07E}"/>
              </a:ext>
            </a:extLst>
          </p:cNvPr>
          <p:cNvSpPr txBox="1"/>
          <p:nvPr/>
        </p:nvSpPr>
        <p:spPr>
          <a:xfrm>
            <a:off x="7023496" y="3062167"/>
            <a:ext cx="5168504" cy="523220"/>
          </a:xfrm>
          <a:prstGeom prst="rect">
            <a:avLst/>
          </a:prstGeom>
          <a:noFill/>
        </p:spPr>
        <p:txBody>
          <a:bodyPr wrap="square">
            <a:spAutoFit/>
          </a:bodyPr>
          <a:lstStyle/>
          <a:p>
            <a:r>
              <a:rPr lang="en-GB" dirty="0"/>
              <a:t> Fig.10 CPP signal sorted by coherence of pulse 1 and scalp topography at 500ms; </a:t>
            </a:r>
          </a:p>
        </p:txBody>
      </p:sp>
      <p:sp>
        <p:nvSpPr>
          <p:cNvPr id="29" name="文本框 28">
            <a:extLst>
              <a:ext uri="{FF2B5EF4-FFF2-40B4-BE49-F238E27FC236}">
                <a16:creationId xmlns:a16="http://schemas.microsoft.com/office/drawing/2014/main" id="{B01CCE23-1E4B-7EE7-16EC-783A4D93D9BD}"/>
              </a:ext>
            </a:extLst>
          </p:cNvPr>
          <p:cNvSpPr txBox="1"/>
          <p:nvPr/>
        </p:nvSpPr>
        <p:spPr>
          <a:xfrm>
            <a:off x="1759862" y="3636349"/>
            <a:ext cx="9263973" cy="280532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dirty="0"/>
              <a:t>CPP signal showed a gradually increasing trend and had a high amplitude area at 500ms in the Centro-parietal area on the scalp topography. (O’Connell et al)</a:t>
            </a:r>
          </a:p>
          <a:p>
            <a:pPr marL="342900" indent="-342900">
              <a:lnSpc>
                <a:spcPct val="150000"/>
              </a:lnSpc>
              <a:buFont typeface="Arial" panose="020B0604020202020204" pitchFamily="34" charset="0"/>
              <a:buChar char="•"/>
            </a:pPr>
            <a:r>
              <a:rPr lang="en-GB" sz="2000" dirty="0"/>
              <a:t>Hypothesis three and hypothesis one: leaky of evidence? Not correct!</a:t>
            </a:r>
          </a:p>
          <a:p>
            <a:pPr marL="342900" indent="-342900">
              <a:lnSpc>
                <a:spcPct val="150000"/>
              </a:lnSpc>
              <a:buFont typeface="Arial" panose="020B0604020202020204" pitchFamily="34" charset="0"/>
              <a:buChar char="•"/>
            </a:pPr>
            <a:r>
              <a:rPr lang="en-GB" sz="2000" dirty="0"/>
              <a:t>CPP might reflects a decision made about each single pulse: bounded evidence accumulation decision process.</a:t>
            </a:r>
          </a:p>
        </p:txBody>
      </p:sp>
    </p:spTree>
    <p:extLst>
      <p:ext uri="{BB962C8B-B14F-4D97-AF65-F5344CB8AC3E}">
        <p14:creationId xmlns:p14="http://schemas.microsoft.com/office/powerpoint/2010/main" val="4126085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Custom 10">
      <a:dk1>
        <a:srgbClr val="FFFFFF"/>
      </a:dk1>
      <a:lt1>
        <a:srgbClr val="A5A5A5"/>
      </a:lt1>
      <a:dk2>
        <a:srgbClr val="F2F2F2"/>
      </a:dk2>
      <a:lt2>
        <a:srgbClr val="FFFFFF"/>
      </a:lt2>
      <a:accent1>
        <a:srgbClr val="EE0000"/>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3443</TotalTime>
  <Words>3676</Words>
  <Application>Microsoft Office PowerPoint</Application>
  <PresentationFormat>宽屏</PresentationFormat>
  <Paragraphs>240</Paragraphs>
  <Slides>25</Slides>
  <Notes>25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Calibri</vt:lpstr>
      <vt:lpstr>Arial Narrow</vt:lpstr>
      <vt:lpstr>Century Gothic</vt:lpstr>
      <vt:lpstr>Noto Sans Symbols</vt:lpstr>
      <vt:lpstr>Wingdings</vt:lpstr>
      <vt:lpstr>Arial</vt:lpstr>
      <vt:lpstr>Slice</vt:lpstr>
      <vt:lpstr>Brain mechanisms for keeping track of volatile environmental states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Signal linked to decision-making: P300 (P3) wave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IMPROVED PANDEMIC VACCINE ADMINISTRATION IN LOW RESOURCE SETTINGS</dc:title>
  <dc:creator>童樑</dc:creator>
  <cp:lastModifiedBy>樑 童</cp:lastModifiedBy>
  <cp:revision>68</cp:revision>
  <dcterms:created xsi:type="dcterms:W3CDTF">2021-10-14T18:55:06Z</dcterms:created>
  <dcterms:modified xsi:type="dcterms:W3CDTF">2022-05-12T08:54:07Z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